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87" r:id="rId3"/>
    <p:sldId id="272" r:id="rId4"/>
    <p:sldId id="258" r:id="rId5"/>
    <p:sldId id="286" r:id="rId6"/>
    <p:sldId id="259" r:id="rId7"/>
    <p:sldId id="267" r:id="rId8"/>
    <p:sldId id="284" r:id="rId9"/>
    <p:sldId id="260" r:id="rId10"/>
    <p:sldId id="262" r:id="rId11"/>
    <p:sldId id="281" r:id="rId12"/>
    <p:sldId id="275" r:id="rId13"/>
    <p:sldId id="283" r:id="rId14"/>
    <p:sldId id="288" r:id="rId15"/>
    <p:sldId id="271" r:id="rId16"/>
    <p:sldId id="280" r:id="rId17"/>
    <p:sldId id="285" r:id="rId18"/>
    <p:sldId id="289" r:id="rId1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FEC"/>
    <a:srgbClr val="EBFFFC"/>
    <a:srgbClr val="E5F4F2"/>
    <a:srgbClr val="000000"/>
    <a:srgbClr val="D9D9D9"/>
    <a:srgbClr val="50C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6" autoAdjust="0"/>
    <p:restoredTop sz="89535" autoAdjust="0"/>
  </p:normalViewPr>
  <p:slideViewPr>
    <p:cSldViewPr snapToGrid="0">
      <p:cViewPr varScale="1">
        <p:scale>
          <a:sx n="115" d="100"/>
          <a:sy n="115" d="100"/>
        </p:scale>
        <p:origin x="1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r4359\Documents\HI-CAM\Studie_nvbw\CO2_Separation%20work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Dominik\Desktop\11.01.2020\Zusammenfassung_Simulationen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k\Desktop\Arbeit\Zusammenfassung_Simulatione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k\Desktop\Arbeit\Zusammenfassung_Simulatione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k\Desktop\Arbeit\Neuer%20Ordner\Hochlauf_DAC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ominik\Desktop\Arbeit\Neuer%20Ordner\Hochlauf_DAC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362662165485967"/>
          <c:y val="4.1998109797766352E-2"/>
          <c:w val="0.84354950171159349"/>
          <c:h val="0.82596480265135408"/>
        </c:manualLayout>
      </c:layout>
      <c:scatterChart>
        <c:scatterStyle val="lineMarker"/>
        <c:varyColors val="0"/>
        <c:ser>
          <c:idx val="0"/>
          <c:order val="0"/>
          <c:tx>
            <c:v>Minimale Thermodyn. Trennarbeit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Berechnung!$A$6:$A$203</c:f>
              <c:numCache>
                <c:formatCode>General</c:formatCode>
                <c:ptCount val="198"/>
                <c:pt idx="0">
                  <c:v>1E-4</c:v>
                </c:pt>
                <c:pt idx="1">
                  <c:v>2.0000000000000001E-4</c:v>
                </c:pt>
                <c:pt idx="2">
                  <c:v>2.9999999999999997E-4</c:v>
                </c:pt>
                <c:pt idx="3">
                  <c:v>4.0000000000000002E-4</c:v>
                </c:pt>
                <c:pt idx="4">
                  <c:v>5.0000000000000001E-4</c:v>
                </c:pt>
                <c:pt idx="5">
                  <c:v>5.9999999999999995E-4</c:v>
                </c:pt>
                <c:pt idx="6">
                  <c:v>6.9999999999999999E-4</c:v>
                </c:pt>
                <c:pt idx="7">
                  <c:v>8.0000000000000004E-4</c:v>
                </c:pt>
                <c:pt idx="8">
                  <c:v>8.9999999999999998E-4</c:v>
                </c:pt>
                <c:pt idx="9">
                  <c:v>1E-3</c:v>
                </c:pt>
                <c:pt idx="10">
                  <c:v>2E-3</c:v>
                </c:pt>
                <c:pt idx="11">
                  <c:v>3.0000000000000001E-3</c:v>
                </c:pt>
                <c:pt idx="12">
                  <c:v>4.0000000000000001E-3</c:v>
                </c:pt>
                <c:pt idx="13">
                  <c:v>5.0000000000000001E-3</c:v>
                </c:pt>
                <c:pt idx="14">
                  <c:v>6.0000000000000001E-3</c:v>
                </c:pt>
                <c:pt idx="15">
                  <c:v>7.0000000000000001E-3</c:v>
                </c:pt>
                <c:pt idx="16">
                  <c:v>8.0000000000000002E-3</c:v>
                </c:pt>
                <c:pt idx="17">
                  <c:v>8.9999999999999993E-3</c:v>
                </c:pt>
                <c:pt idx="18">
                  <c:v>0.01</c:v>
                </c:pt>
                <c:pt idx="19">
                  <c:v>1.0999999999999999E-2</c:v>
                </c:pt>
                <c:pt idx="20">
                  <c:v>1.2E-2</c:v>
                </c:pt>
                <c:pt idx="21">
                  <c:v>1.2999999999999999E-2</c:v>
                </c:pt>
                <c:pt idx="22">
                  <c:v>1.4E-2</c:v>
                </c:pt>
                <c:pt idx="23">
                  <c:v>1.4999999999999999E-2</c:v>
                </c:pt>
                <c:pt idx="24">
                  <c:v>1.6E-2</c:v>
                </c:pt>
                <c:pt idx="25">
                  <c:v>1.7000000000000001E-2</c:v>
                </c:pt>
                <c:pt idx="26">
                  <c:v>1.7999999999999999E-2</c:v>
                </c:pt>
                <c:pt idx="27">
                  <c:v>1.9E-2</c:v>
                </c:pt>
                <c:pt idx="28">
                  <c:v>0.02</c:v>
                </c:pt>
                <c:pt idx="29">
                  <c:v>2.1000000000000001E-2</c:v>
                </c:pt>
                <c:pt idx="30">
                  <c:v>2.1999999999999999E-2</c:v>
                </c:pt>
                <c:pt idx="31">
                  <c:v>2.3E-2</c:v>
                </c:pt>
                <c:pt idx="32">
                  <c:v>2.4E-2</c:v>
                </c:pt>
                <c:pt idx="33">
                  <c:v>2.5000000000000001E-2</c:v>
                </c:pt>
                <c:pt idx="34">
                  <c:v>2.5999999999999999E-2</c:v>
                </c:pt>
                <c:pt idx="35">
                  <c:v>2.7E-2</c:v>
                </c:pt>
                <c:pt idx="36">
                  <c:v>2.8000000000000001E-2</c:v>
                </c:pt>
                <c:pt idx="37">
                  <c:v>2.9000000000000001E-2</c:v>
                </c:pt>
                <c:pt idx="38">
                  <c:v>0.03</c:v>
                </c:pt>
                <c:pt idx="39">
                  <c:v>3.1E-2</c:v>
                </c:pt>
                <c:pt idx="40">
                  <c:v>3.2000000000000001E-2</c:v>
                </c:pt>
                <c:pt idx="41">
                  <c:v>3.3000000000000002E-2</c:v>
                </c:pt>
                <c:pt idx="42">
                  <c:v>3.4000000000000002E-2</c:v>
                </c:pt>
                <c:pt idx="43">
                  <c:v>3.5000000000000003E-2</c:v>
                </c:pt>
                <c:pt idx="44">
                  <c:v>3.5999999999999997E-2</c:v>
                </c:pt>
                <c:pt idx="45">
                  <c:v>3.6999999999999998E-2</c:v>
                </c:pt>
                <c:pt idx="46">
                  <c:v>3.7999999999999999E-2</c:v>
                </c:pt>
                <c:pt idx="47">
                  <c:v>3.9E-2</c:v>
                </c:pt>
                <c:pt idx="48">
                  <c:v>0.04</c:v>
                </c:pt>
                <c:pt idx="49">
                  <c:v>4.1000000000000002E-2</c:v>
                </c:pt>
                <c:pt idx="50">
                  <c:v>4.2000000000000003E-2</c:v>
                </c:pt>
                <c:pt idx="51">
                  <c:v>4.2999999999999997E-2</c:v>
                </c:pt>
                <c:pt idx="52">
                  <c:v>4.3999999999999997E-2</c:v>
                </c:pt>
                <c:pt idx="53">
                  <c:v>4.4999999999999998E-2</c:v>
                </c:pt>
                <c:pt idx="54">
                  <c:v>4.5999999999999999E-2</c:v>
                </c:pt>
                <c:pt idx="55">
                  <c:v>4.7E-2</c:v>
                </c:pt>
                <c:pt idx="56">
                  <c:v>4.8000000000000001E-2</c:v>
                </c:pt>
                <c:pt idx="57">
                  <c:v>4.9000000000000002E-2</c:v>
                </c:pt>
                <c:pt idx="58">
                  <c:v>0.05</c:v>
                </c:pt>
                <c:pt idx="59">
                  <c:v>5.0999999999999997E-2</c:v>
                </c:pt>
                <c:pt idx="60">
                  <c:v>5.1999999999999998E-2</c:v>
                </c:pt>
                <c:pt idx="61">
                  <c:v>5.2999999999999999E-2</c:v>
                </c:pt>
                <c:pt idx="62">
                  <c:v>5.3999999999999999E-2</c:v>
                </c:pt>
                <c:pt idx="63">
                  <c:v>5.5E-2</c:v>
                </c:pt>
                <c:pt idx="64">
                  <c:v>5.6000000000000001E-2</c:v>
                </c:pt>
                <c:pt idx="65">
                  <c:v>5.7000000000000002E-2</c:v>
                </c:pt>
                <c:pt idx="66">
                  <c:v>5.8000000000000003E-2</c:v>
                </c:pt>
                <c:pt idx="67">
                  <c:v>5.8999999999999997E-2</c:v>
                </c:pt>
                <c:pt idx="68">
                  <c:v>0.06</c:v>
                </c:pt>
                <c:pt idx="69">
                  <c:v>6.0999999999999999E-2</c:v>
                </c:pt>
                <c:pt idx="70">
                  <c:v>6.2E-2</c:v>
                </c:pt>
                <c:pt idx="71">
                  <c:v>6.3E-2</c:v>
                </c:pt>
                <c:pt idx="72">
                  <c:v>6.4000000000000001E-2</c:v>
                </c:pt>
                <c:pt idx="73">
                  <c:v>6.5000000000000002E-2</c:v>
                </c:pt>
                <c:pt idx="74">
                  <c:v>6.6000000000000003E-2</c:v>
                </c:pt>
                <c:pt idx="75">
                  <c:v>6.7000000000000004E-2</c:v>
                </c:pt>
                <c:pt idx="76">
                  <c:v>6.8000000000000005E-2</c:v>
                </c:pt>
                <c:pt idx="77">
                  <c:v>6.9000000000000006E-2</c:v>
                </c:pt>
                <c:pt idx="78">
                  <c:v>7.0000000000000007E-2</c:v>
                </c:pt>
                <c:pt idx="79">
                  <c:v>7.0999999999999994E-2</c:v>
                </c:pt>
                <c:pt idx="80">
                  <c:v>7.1999999999999995E-2</c:v>
                </c:pt>
                <c:pt idx="81">
                  <c:v>7.2999999999999995E-2</c:v>
                </c:pt>
                <c:pt idx="82">
                  <c:v>7.3999999999999996E-2</c:v>
                </c:pt>
                <c:pt idx="83">
                  <c:v>7.4999999999999997E-2</c:v>
                </c:pt>
                <c:pt idx="84">
                  <c:v>7.5999999999999998E-2</c:v>
                </c:pt>
                <c:pt idx="85">
                  <c:v>7.6999999999999999E-2</c:v>
                </c:pt>
                <c:pt idx="86">
                  <c:v>7.8E-2</c:v>
                </c:pt>
                <c:pt idx="87">
                  <c:v>7.9000000000000001E-2</c:v>
                </c:pt>
                <c:pt idx="88">
                  <c:v>0.08</c:v>
                </c:pt>
                <c:pt idx="89">
                  <c:v>8.1000000000000003E-2</c:v>
                </c:pt>
                <c:pt idx="90">
                  <c:v>8.2000000000000003E-2</c:v>
                </c:pt>
                <c:pt idx="91">
                  <c:v>8.3000000000000004E-2</c:v>
                </c:pt>
                <c:pt idx="92">
                  <c:v>8.4000000000000005E-2</c:v>
                </c:pt>
                <c:pt idx="93">
                  <c:v>8.5000000000000006E-2</c:v>
                </c:pt>
                <c:pt idx="94">
                  <c:v>8.5999999999999993E-2</c:v>
                </c:pt>
                <c:pt idx="95">
                  <c:v>8.6999999999999994E-2</c:v>
                </c:pt>
                <c:pt idx="96">
                  <c:v>8.7999999999999995E-2</c:v>
                </c:pt>
                <c:pt idx="97">
                  <c:v>8.8999999999999996E-2</c:v>
                </c:pt>
                <c:pt idx="98">
                  <c:v>0.09</c:v>
                </c:pt>
                <c:pt idx="99">
                  <c:v>9.0999999999999998E-2</c:v>
                </c:pt>
                <c:pt idx="100">
                  <c:v>9.1999999999999998E-2</c:v>
                </c:pt>
                <c:pt idx="101">
                  <c:v>9.2999999999999999E-2</c:v>
                </c:pt>
                <c:pt idx="102">
                  <c:v>9.4E-2</c:v>
                </c:pt>
                <c:pt idx="103">
                  <c:v>9.5000000000000001E-2</c:v>
                </c:pt>
                <c:pt idx="104">
                  <c:v>9.6000000000000002E-2</c:v>
                </c:pt>
                <c:pt idx="105">
                  <c:v>9.7000000000000003E-2</c:v>
                </c:pt>
                <c:pt idx="106">
                  <c:v>9.8000000000000004E-2</c:v>
                </c:pt>
                <c:pt idx="107">
                  <c:v>9.9000000000000005E-2</c:v>
                </c:pt>
                <c:pt idx="108">
                  <c:v>0.1</c:v>
                </c:pt>
                <c:pt idx="109">
                  <c:v>0.11</c:v>
                </c:pt>
                <c:pt idx="110">
                  <c:v>0.12</c:v>
                </c:pt>
                <c:pt idx="111">
                  <c:v>0.13</c:v>
                </c:pt>
                <c:pt idx="112">
                  <c:v>0.14000000000000001</c:v>
                </c:pt>
                <c:pt idx="113">
                  <c:v>0.15</c:v>
                </c:pt>
                <c:pt idx="114">
                  <c:v>0.16</c:v>
                </c:pt>
                <c:pt idx="115">
                  <c:v>0.17</c:v>
                </c:pt>
                <c:pt idx="116">
                  <c:v>0.18</c:v>
                </c:pt>
                <c:pt idx="117">
                  <c:v>0.19</c:v>
                </c:pt>
                <c:pt idx="118">
                  <c:v>0.2</c:v>
                </c:pt>
                <c:pt idx="119">
                  <c:v>0.21</c:v>
                </c:pt>
                <c:pt idx="120">
                  <c:v>0.22</c:v>
                </c:pt>
                <c:pt idx="121">
                  <c:v>0.23</c:v>
                </c:pt>
                <c:pt idx="122">
                  <c:v>0.24</c:v>
                </c:pt>
                <c:pt idx="123">
                  <c:v>0.25</c:v>
                </c:pt>
                <c:pt idx="124">
                  <c:v>0.26</c:v>
                </c:pt>
                <c:pt idx="125">
                  <c:v>0.27</c:v>
                </c:pt>
                <c:pt idx="126">
                  <c:v>0.28000000000000003</c:v>
                </c:pt>
                <c:pt idx="127">
                  <c:v>0.28999999999999998</c:v>
                </c:pt>
                <c:pt idx="128">
                  <c:v>0.3</c:v>
                </c:pt>
                <c:pt idx="129">
                  <c:v>0.31</c:v>
                </c:pt>
                <c:pt idx="130">
                  <c:v>0.32</c:v>
                </c:pt>
                <c:pt idx="131">
                  <c:v>0.33</c:v>
                </c:pt>
                <c:pt idx="132">
                  <c:v>0.34</c:v>
                </c:pt>
                <c:pt idx="133">
                  <c:v>0.35</c:v>
                </c:pt>
                <c:pt idx="134">
                  <c:v>0.36</c:v>
                </c:pt>
                <c:pt idx="135">
                  <c:v>0.37</c:v>
                </c:pt>
                <c:pt idx="136">
                  <c:v>0.38</c:v>
                </c:pt>
                <c:pt idx="137">
                  <c:v>0.39</c:v>
                </c:pt>
                <c:pt idx="138">
                  <c:v>0.4</c:v>
                </c:pt>
                <c:pt idx="139">
                  <c:v>0.41</c:v>
                </c:pt>
                <c:pt idx="140">
                  <c:v>0.42</c:v>
                </c:pt>
                <c:pt idx="141">
                  <c:v>0.43</c:v>
                </c:pt>
                <c:pt idx="142">
                  <c:v>0.44</c:v>
                </c:pt>
                <c:pt idx="143">
                  <c:v>0.45</c:v>
                </c:pt>
                <c:pt idx="144">
                  <c:v>0.46</c:v>
                </c:pt>
                <c:pt idx="145">
                  <c:v>0.47</c:v>
                </c:pt>
                <c:pt idx="146">
                  <c:v>0.48</c:v>
                </c:pt>
                <c:pt idx="147">
                  <c:v>0.49</c:v>
                </c:pt>
                <c:pt idx="148">
                  <c:v>0.5</c:v>
                </c:pt>
                <c:pt idx="149">
                  <c:v>0.51</c:v>
                </c:pt>
                <c:pt idx="150">
                  <c:v>0.52</c:v>
                </c:pt>
                <c:pt idx="151">
                  <c:v>0.53</c:v>
                </c:pt>
                <c:pt idx="152">
                  <c:v>0.54</c:v>
                </c:pt>
                <c:pt idx="153">
                  <c:v>0.55000000000000004</c:v>
                </c:pt>
                <c:pt idx="154">
                  <c:v>0.56000000000000005</c:v>
                </c:pt>
                <c:pt idx="155">
                  <c:v>0.56999999999999995</c:v>
                </c:pt>
                <c:pt idx="156">
                  <c:v>0.57999999999999996</c:v>
                </c:pt>
                <c:pt idx="157">
                  <c:v>0.59</c:v>
                </c:pt>
                <c:pt idx="158">
                  <c:v>0.6</c:v>
                </c:pt>
                <c:pt idx="159">
                  <c:v>0.61</c:v>
                </c:pt>
                <c:pt idx="160">
                  <c:v>0.62</c:v>
                </c:pt>
                <c:pt idx="161">
                  <c:v>0.63</c:v>
                </c:pt>
                <c:pt idx="162">
                  <c:v>0.64</c:v>
                </c:pt>
                <c:pt idx="163">
                  <c:v>0.65</c:v>
                </c:pt>
                <c:pt idx="164">
                  <c:v>0.66</c:v>
                </c:pt>
                <c:pt idx="165">
                  <c:v>0.67</c:v>
                </c:pt>
                <c:pt idx="166">
                  <c:v>0.68</c:v>
                </c:pt>
                <c:pt idx="167">
                  <c:v>0.69</c:v>
                </c:pt>
                <c:pt idx="168">
                  <c:v>0.7</c:v>
                </c:pt>
                <c:pt idx="169">
                  <c:v>0.71</c:v>
                </c:pt>
                <c:pt idx="170">
                  <c:v>0.72</c:v>
                </c:pt>
                <c:pt idx="171">
                  <c:v>0.73</c:v>
                </c:pt>
                <c:pt idx="172">
                  <c:v>0.74</c:v>
                </c:pt>
                <c:pt idx="173">
                  <c:v>0.75</c:v>
                </c:pt>
                <c:pt idx="174">
                  <c:v>0.76</c:v>
                </c:pt>
                <c:pt idx="175">
                  <c:v>0.77</c:v>
                </c:pt>
                <c:pt idx="176">
                  <c:v>0.78</c:v>
                </c:pt>
                <c:pt idx="177">
                  <c:v>0.79</c:v>
                </c:pt>
                <c:pt idx="178">
                  <c:v>0.8</c:v>
                </c:pt>
                <c:pt idx="179">
                  <c:v>0.81</c:v>
                </c:pt>
                <c:pt idx="180">
                  <c:v>0.82</c:v>
                </c:pt>
                <c:pt idx="181">
                  <c:v>0.83</c:v>
                </c:pt>
                <c:pt idx="182">
                  <c:v>0.84</c:v>
                </c:pt>
                <c:pt idx="183">
                  <c:v>0.85</c:v>
                </c:pt>
                <c:pt idx="184">
                  <c:v>0.86</c:v>
                </c:pt>
                <c:pt idx="185">
                  <c:v>0.87</c:v>
                </c:pt>
                <c:pt idx="186">
                  <c:v>0.88</c:v>
                </c:pt>
                <c:pt idx="187">
                  <c:v>0.89</c:v>
                </c:pt>
                <c:pt idx="188">
                  <c:v>0.9</c:v>
                </c:pt>
                <c:pt idx="189">
                  <c:v>0.91</c:v>
                </c:pt>
                <c:pt idx="190">
                  <c:v>0.92</c:v>
                </c:pt>
                <c:pt idx="191">
                  <c:v>0.93</c:v>
                </c:pt>
                <c:pt idx="192">
                  <c:v>0.94</c:v>
                </c:pt>
                <c:pt idx="193">
                  <c:v>0.95</c:v>
                </c:pt>
                <c:pt idx="194">
                  <c:v>0.96</c:v>
                </c:pt>
                <c:pt idx="195">
                  <c:v>0.97</c:v>
                </c:pt>
                <c:pt idx="196">
                  <c:v>0.98</c:v>
                </c:pt>
                <c:pt idx="197">
                  <c:v>0.99</c:v>
                </c:pt>
              </c:numCache>
            </c:numRef>
          </c:xVal>
          <c:yVal>
            <c:numRef>
              <c:f>Berechnung!$Q$6:$Q$203</c:f>
              <c:numCache>
                <c:formatCode>General</c:formatCode>
                <c:ptCount val="198"/>
                <c:pt idx="0">
                  <c:v>159.49862170451732</c:v>
                </c:pt>
                <c:pt idx="1">
                  <c:v>148.66153783935724</c:v>
                </c:pt>
                <c:pt idx="2">
                  <c:v>142.3219256524969</c:v>
                </c:pt>
                <c:pt idx="3">
                  <c:v>137.82367206568679</c:v>
                </c:pt>
                <c:pt idx="4">
                  <c:v>134.33438006227271</c:v>
                </c:pt>
                <c:pt idx="5">
                  <c:v>131.48327781384873</c:v>
                </c:pt>
                <c:pt idx="6">
                  <c:v>129.07258433574555</c:v>
                </c:pt>
                <c:pt idx="7">
                  <c:v>126.98424200555812</c:v>
                </c:pt>
                <c:pt idx="8">
                  <c:v>125.1421012361795</c:v>
                </c:pt>
                <c:pt idx="9">
                  <c:v>123.4941676241169</c:v>
                </c:pt>
                <c:pt idx="10">
                  <c:v>112.65004094558751</c:v>
                </c:pt>
                <c:pt idx="11">
                  <c:v>106.30338077063361</c:v>
                </c:pt>
                <c:pt idx="12">
                  <c:v>101.7980740131643</c:v>
                </c:pt>
                <c:pt idx="13">
                  <c:v>98.301723648663526</c:v>
                </c:pt>
                <c:pt idx="14">
                  <c:v>95.443557840815203</c:v>
                </c:pt>
                <c:pt idx="15">
                  <c:v>93.025795597050745</c:v>
                </c:pt>
                <c:pt idx="16">
                  <c:v>90.930379287021367</c:v>
                </c:pt>
                <c:pt idx="17">
                  <c:v>89.081159315676373</c:v>
                </c:pt>
                <c:pt idx="18">
                  <c:v>87.426141271551558</c:v>
                </c:pt>
                <c:pt idx="19">
                  <c:v>85.928239654874091</c:v>
                </c:pt>
                <c:pt idx="20">
                  <c:v>84.560071902086634</c:v>
                </c:pt>
                <c:pt idx="21">
                  <c:v>83.300843390608861</c:v>
                </c:pt>
                <c:pt idx="22">
                  <c:v>82.134390129762266</c:v>
                </c:pt>
                <c:pt idx="23">
                  <c:v>81.047898366946072</c:v>
                </c:pt>
                <c:pt idx="24">
                  <c:v>80.031038267642032</c:v>
                </c:pt>
                <c:pt idx="25">
                  <c:v>79.075360693761752</c:v>
                </c:pt>
                <c:pt idx="26">
                  <c:v>78.173866663791614</c:v>
                </c:pt>
                <c:pt idx="27">
                  <c:v>77.320693373969718</c:v>
                </c:pt>
                <c:pt idx="28">
                  <c:v>76.510880849565396</c:v>
                </c:pt>
                <c:pt idx="29">
                  <c:v>75.740195588327751</c:v>
                </c:pt>
                <c:pt idx="30">
                  <c:v>75.004995267709987</c:v>
                </c:pt>
                <c:pt idx="31">
                  <c:v>74.302123550814301</c:v>
                </c:pt>
                <c:pt idx="32">
                  <c:v>73.628827296885262</c:v>
                </c:pt>
                <c:pt idx="33">
                  <c:v>72.982690683392093</c:v>
                </c:pt>
                <c:pt idx="34">
                  <c:v>72.361582256425095</c:v>
                </c:pt>
                <c:pt idx="35">
                  <c:v>71.763611979479748</c:v>
                </c:pt>
                <c:pt idx="36">
                  <c:v>71.18709609725893</c:v>
                </c:pt>
                <c:pt idx="37">
                  <c:v>70.630528167899541</c:v>
                </c:pt>
                <c:pt idx="38">
                  <c:v>70.092555008085554</c:v>
                </c:pt>
                <c:pt idx="39">
                  <c:v>69.571956583902974</c:v>
                </c:pt>
                <c:pt idx="40">
                  <c:v>69.067629095376418</c:v>
                </c:pt>
                <c:pt idx="41">
                  <c:v>68.578570664722847</c:v>
                </c:pt>
                <c:pt idx="42">
                  <c:v>68.103869161719814</c:v>
                </c:pt>
                <c:pt idx="43">
                  <c:v>67.64269179431308</c:v>
                </c:pt>
                <c:pt idx="44">
                  <c:v>67.194276165964652</c:v>
                </c:pt>
                <c:pt idx="45">
                  <c:v>66.757922558515801</c:v>
                </c:pt>
                <c:pt idx="46">
                  <c:v>66.332987244394374</c:v>
                </c:pt>
                <c:pt idx="47">
                  <c:v>65.918876667681715</c:v>
                </c:pt>
                <c:pt idx="48">
                  <c:v>65.515042362004465</c:v>
                </c:pt>
                <c:pt idx="49">
                  <c:v>65.120976496052833</c:v>
                </c:pt>
                <c:pt idx="50">
                  <c:v>64.736207955948657</c:v>
                </c:pt>
                <c:pt idx="51">
                  <c:v>64.360298888647009</c:v>
                </c:pt>
                <c:pt idx="52">
                  <c:v>63.992841642760666</c:v>
                </c:pt>
                <c:pt idx="53">
                  <c:v>63.633456053202679</c:v>
                </c:pt>
                <c:pt idx="54">
                  <c:v>63.281787024297621</c:v>
                </c:pt>
                <c:pt idx="55">
                  <c:v>62.937502372836327</c:v>
                </c:pt>
                <c:pt idx="56">
                  <c:v>62.600290898230369</c:v>
                </c:pt>
                <c:pt idx="57">
                  <c:v>62.269860651665311</c:v>
                </c:pt>
                <c:pt idx="58">
                  <c:v>61.945937380123375</c:v>
                </c:pt>
                <c:pt idx="59">
                  <c:v>61.628263124496073</c:v>
                </c:pt>
                <c:pt idx="60">
                  <c:v>61.31659495382906</c:v>
                </c:pt>
                <c:pt idx="61">
                  <c:v>61.010703820137579</c:v>
                </c:pt>
                <c:pt idx="62">
                  <c:v>60.710373520269215</c:v>
                </c:pt>
                <c:pt idx="63">
                  <c:v>60.415399753024211</c:v>
                </c:pt>
                <c:pt idx="64">
                  <c:v>60.125589261235234</c:v>
                </c:pt>
                <c:pt idx="65">
                  <c:v>59.840759049781525</c:v>
                </c:pt>
                <c:pt idx="66">
                  <c:v>59.560735671611887</c:v>
                </c:pt>
                <c:pt idx="67">
                  <c:v>59.285354574802113</c:v>
                </c:pt>
                <c:pt idx="68">
                  <c:v>59.014459504487959</c:v>
                </c:pt>
                <c:pt idx="69">
                  <c:v>58.747901954233313</c:v>
                </c:pt>
                <c:pt idx="70">
                  <c:v>58.485540662008646</c:v>
                </c:pt>
                <c:pt idx="71">
                  <c:v>58.227241146495786</c:v>
                </c:pt>
                <c:pt idx="72">
                  <c:v>57.9728752799098</c:v>
                </c:pt>
                <c:pt idx="73">
                  <c:v>57.722320893938821</c:v>
                </c:pt>
                <c:pt idx="74">
                  <c:v>57.475461415769139</c:v>
                </c:pt>
                <c:pt idx="75">
                  <c:v>57.232185531479345</c:v>
                </c:pt>
                <c:pt idx="76">
                  <c:v>56.992386874371519</c:v>
                </c:pt>
                <c:pt idx="77">
                  <c:v>56.755963736054568</c:v>
                </c:pt>
                <c:pt idx="78">
                  <c:v>56.522818798314582</c:v>
                </c:pt>
                <c:pt idx="79">
                  <c:v>56.292858884004275</c:v>
                </c:pt>
                <c:pt idx="80">
                  <c:v>56.065994725353697</c:v>
                </c:pt>
                <c:pt idx="81">
                  <c:v>55.842140748261563</c:v>
                </c:pt>
                <c:pt idx="82">
                  <c:v>55.62121487126219</c:v>
                </c:pt>
                <c:pt idx="83">
                  <c:v>55.403138317985139</c:v>
                </c:pt>
                <c:pt idx="84">
                  <c:v>55.18783544203675</c:v>
                </c:pt>
                <c:pt idx="85">
                  <c:v>54.975233563327592</c:v>
                </c:pt>
                <c:pt idx="86">
                  <c:v>54.765262814960742</c:v>
                </c:pt>
                <c:pt idx="87">
                  <c:v>54.557855999873212</c:v>
                </c:pt>
                <c:pt idx="88">
                  <c:v>54.352948456494055</c:v>
                </c:pt>
                <c:pt idx="89">
                  <c:v>54.150477932747862</c:v>
                </c:pt>
                <c:pt idx="90">
                  <c:v>53.950384467788105</c:v>
                </c:pt>
                <c:pt idx="91">
                  <c:v>53.752610280899106</c:v>
                </c:pt>
                <c:pt idx="92">
                  <c:v>53.557099667051148</c:v>
                </c:pt>
                <c:pt idx="93">
                  <c:v>53.363798898635565</c:v>
                </c:pt>
                <c:pt idx="94">
                  <c:v>53.172656132947651</c:v>
                </c:pt>
                <c:pt idx="95">
                  <c:v>52.983621325016934</c:v>
                </c:pt>
                <c:pt idx="96">
                  <c:v>52.796646145419182</c:v>
                </c:pt>
                <c:pt idx="97">
                  <c:v>52.611683902732395</c:v>
                </c:pt>
                <c:pt idx="98">
                  <c:v>52.428689470324635</c:v>
                </c:pt>
                <c:pt idx="99">
                  <c:v>52.247619217187385</c:v>
                </c:pt>
                <c:pt idx="100">
                  <c:v>52.068430942548488</c:v>
                </c:pt>
                <c:pt idx="101">
                  <c:v>51.891083814019687</c:v>
                </c:pt>
                <c:pt idx="102">
                  <c:v>51.715538309052327</c:v>
                </c:pt>
                <c:pt idx="103">
                  <c:v>51.541756159490419</c:v>
                </c:pt>
                <c:pt idx="104">
                  <c:v>51.369700299027031</c:v>
                </c:pt>
                <c:pt idx="105">
                  <c:v>51.199334813383267</c:v>
                </c:pt>
                <c:pt idx="106">
                  <c:v>51.030624893042386</c:v>
                </c:pt>
                <c:pt idx="107">
                  <c:v>50.863536788382902</c:v>
                </c:pt>
                <c:pt idx="108">
                  <c:v>50.698037767067177</c:v>
                </c:pt>
                <c:pt idx="109">
                  <c:v>49.123897928899467</c:v>
                </c:pt>
                <c:pt idx="110">
                  <c:v>47.678877207849759</c:v>
                </c:pt>
                <c:pt idx="111">
                  <c:v>46.342170520503259</c:v>
                </c:pt>
                <c:pt idx="112">
                  <c:v>45.097603128375539</c:v>
                </c:pt>
                <c:pt idx="113">
                  <c:v>43.932350233014176</c:v>
                </c:pt>
                <c:pt idx="114">
                  <c:v>42.836070644372711</c:v>
                </c:pt>
                <c:pt idx="115">
                  <c:v>41.800303546934735</c:v>
                </c:pt>
                <c:pt idx="116">
                  <c:v>40.818037947009032</c:v>
                </c:pt>
                <c:pt idx="117">
                  <c:v>39.88339868038571</c:v>
                </c:pt>
                <c:pt idx="118">
                  <c:v>38.991413049384732</c:v>
                </c:pt>
                <c:pt idx="119">
                  <c:v>38.137834451314248</c:v>
                </c:pt>
                <c:pt idx="120">
                  <c:v>37.319007069896045</c:v>
                </c:pt>
                <c:pt idx="121">
                  <c:v>36.531760664549672</c:v>
                </c:pt>
                <c:pt idx="122">
                  <c:v>35.773327763302269</c:v>
                </c:pt>
                <c:pt idx="123">
                  <c:v>35.041277766303423</c:v>
                </c:pt>
                <c:pt idx="124">
                  <c:v>34.333463976601003</c:v>
                </c:pt>
                <c:pt idx="125">
                  <c:v>33.647980628176278</c:v>
                </c:pt>
                <c:pt idx="126">
                  <c:v>32.983127727790055</c:v>
                </c:pt>
                <c:pt idx="127">
                  <c:v>32.337382063956326</c:v>
                </c:pt>
                <c:pt idx="128">
                  <c:v>31.709373127412068</c:v>
                </c:pt>
                <c:pt idx="129">
                  <c:v>31.097862975834278</c:v>
                </c:pt>
                <c:pt idx="130">
                  <c:v>30.501729290630713</c:v>
                </c:pt>
                <c:pt idx="131">
                  <c:v>29.919951035718203</c:v>
                </c:pt>
                <c:pt idx="132">
                  <c:v>29.351596251548621</c:v>
                </c:pt>
                <c:pt idx="133">
                  <c:v>28.795811612363824</c:v>
                </c:pt>
                <c:pt idx="134">
                  <c:v>28.251813448015877</c:v>
                </c:pt>
                <c:pt idx="135">
                  <c:v>27.718879988952907</c:v>
                </c:pt>
                <c:pt idx="136">
                  <c:v>27.196344638005204</c:v>
                </c:pt>
                <c:pt idx="137">
                  <c:v>26.683590108272298</c:v>
                </c:pt>
                <c:pt idx="138">
                  <c:v>26.180043294843873</c:v>
                </c:pt>
                <c:pt idx="139">
                  <c:v>25.685170770893802</c:v>
                </c:pt>
                <c:pt idx="140">
                  <c:v>25.198474817087053</c:v>
                </c:pt>
                <c:pt idx="141">
                  <c:v>24.719489908165457</c:v>
                </c:pt>
                <c:pt idx="142">
                  <c:v>24.247779592749492</c:v>
                </c:pt>
                <c:pt idx="143">
                  <c:v>23.782933712364514</c:v>
                </c:pt>
                <c:pt idx="144">
                  <c:v>23.32456591390547</c:v>
                </c:pt>
                <c:pt idx="145">
                  <c:v>22.872311416534384</c:v>
                </c:pt>
                <c:pt idx="146">
                  <c:v>22.425824999627441</c:v>
                </c:pt>
                <c:pt idx="147">
                  <c:v>21.984779183066813</c:v>
                </c:pt>
                <c:pt idx="148">
                  <c:v>21.548862575074441</c:v>
                </c:pt>
                <c:pt idx="149">
                  <c:v>21.117778366047474</c:v>
                </c:pt>
                <c:pt idx="150">
                  <c:v>20.691242949584858</c:v>
                </c:pt>
                <c:pt idx="151">
                  <c:v>20.268984654180372</c:v>
                </c:pt>
                <c:pt idx="152">
                  <c:v>19.850742570967473</c:v>
                </c:pt>
                <c:pt idx="153">
                  <c:v>19.436265464493516</c:v>
                </c:pt>
                <c:pt idx="154">
                  <c:v>19.025310754819031</c:v>
                </c:pt>
                <c:pt idx="155">
                  <c:v>18.617643560318434</c:v>
                </c:pt>
                <c:pt idx="156">
                  <c:v>18.213035791428286</c:v>
                </c:pt>
                <c:pt idx="157">
                  <c:v>17.811265286270817</c:v>
                </c:pt>
                <c:pt idx="158">
                  <c:v>17.412114979587258</c:v>
                </c:pt>
                <c:pt idx="159">
                  <c:v>17.015372096758171</c:v>
                </c:pt>
                <c:pt idx="160">
                  <c:v>16.620827364870557</c:v>
                </c:pt>
                <c:pt idx="161">
                  <c:v>16.228274232812421</c:v>
                </c:pt>
                <c:pt idx="162">
                  <c:v>15.837508092228813</c:v>
                </c:pt>
                <c:pt idx="163">
                  <c:v>15.448325490845454</c:v>
                </c:pt>
                <c:pt idx="164">
                  <c:v>15.060523329136696</c:v>
                </c:pt>
                <c:pt idx="165">
                  <c:v>14.673898030555485</c:v>
                </c:pt>
                <c:pt idx="166">
                  <c:v>14.288244674512468</c:v>
                </c:pt>
                <c:pt idx="167">
                  <c:v>13.903356079937323</c:v>
                </c:pt>
                <c:pt idx="168">
                  <c:v>13.519021825504614</c:v>
                </c:pt>
                <c:pt idx="169">
                  <c:v>13.13502719036398</c:v>
                </c:pt>
                <c:pt idx="170">
                  <c:v>12.751151996352478</c:v>
                </c:pt>
                <c:pt idx="171">
                  <c:v>12.367169329015956</c:v>
                </c:pt>
                <c:pt idx="172">
                  <c:v>11.98284411009702</c:v>
                </c:pt>
                <c:pt idx="173">
                  <c:v>11.597931488150492</c:v>
                </c:pt>
                <c:pt idx="174">
                  <c:v>11.212175006198732</c:v>
                </c:pt>
                <c:pt idx="175">
                  <c:v>10.825304495255061</c:v>
                </c:pt>
                <c:pt idx="176">
                  <c:v>10.437033629305876</c:v>
                </c:pt>
                <c:pt idx="177">
                  <c:v>10.047057059796112</c:v>
                </c:pt>
                <c:pt idx="178">
                  <c:v>9.6550470241517061</c:v>
                </c:pt>
                <c:pt idx="179">
                  <c:v>9.2606492909866454</c:v>
                </c:pt>
                <c:pt idx="180">
                  <c:v>8.8634782608158602</c:v>
                </c:pt>
                <c:pt idx="181">
                  <c:v>8.463110979961165</c:v>
                </c:pt>
                <c:pt idx="182">
                  <c:v>8.0590797386547344</c:v>
                </c:pt>
                <c:pt idx="183">
                  <c:v>7.650862799181116</c:v>
                </c:pt>
                <c:pt idx="184">
                  <c:v>7.2378726154719528</c:v>
                </c:pt>
                <c:pt idx="185">
                  <c:v>6.8194406275634574</c:v>
                </c:pt>
                <c:pt idx="186">
                  <c:v>6.3947972843616308</c:v>
                </c:pt>
                <c:pt idx="187">
                  <c:v>5.9630452634344806</c:v>
                </c:pt>
                <c:pt idx="188">
                  <c:v>5.5231227288510487</c:v>
                </c:pt>
                <c:pt idx="189">
                  <c:v>5.0737515368900281</c:v>
                </c:pt>
                <c:pt idx="190">
                  <c:v>4.6133618366757769</c:v>
                </c:pt>
                <c:pt idx="191">
                  <c:v>4.1399779527803124</c:v>
                </c:pt>
                <c:pt idx="192">
                  <c:v>3.6510371462281141</c:v>
                </c:pt>
                <c:pt idx="193">
                  <c:v>3.1430835612345276</c:v>
                </c:pt>
                <c:pt idx="194">
                  <c:v>2.611207682946139</c:v>
                </c:pt>
                <c:pt idx="195">
                  <c:v>2.0478963900743934</c:v>
                </c:pt>
                <c:pt idx="196">
                  <c:v>1.4402302368391673</c:v>
                </c:pt>
                <c:pt idx="197">
                  <c:v>0.76060060081623493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E14-4500-8DC0-7484AF5EF228}"/>
            </c:ext>
          </c:extLst>
        </c:ser>
        <c:ser>
          <c:idx val="1"/>
          <c:order val="1"/>
          <c:tx>
            <c:v>CE</c:v>
          </c:tx>
          <c:spPr>
            <a:ln w="25400">
              <a:solidFill>
                <a:srgbClr val="AA0588"/>
              </a:solidFill>
            </a:ln>
          </c:spPr>
          <c:marker>
            <c:symbol val="circle"/>
            <c:size val="10"/>
            <c:spPr>
              <a:solidFill>
                <a:srgbClr val="AA0588"/>
              </a:solidFill>
              <a:ln>
                <a:solidFill>
                  <a:srgbClr val="AA0588"/>
                </a:solidFill>
              </a:ln>
            </c:spPr>
          </c:marker>
          <c:xVal>
            <c:numRef>
              <c:f>Diagramm!$B$4:$C$4</c:f>
              <c:numCache>
                <c:formatCode>General</c:formatCode>
                <c:ptCount val="2"/>
                <c:pt idx="0">
                  <c:v>4.0000000000000002E-4</c:v>
                </c:pt>
                <c:pt idx="1">
                  <c:v>4.0000000000000002E-4</c:v>
                </c:pt>
              </c:numCache>
            </c:numRef>
          </c:xVal>
          <c:yVal>
            <c:numRef>
              <c:f>Diagramm!$D$4:$E$4</c:f>
              <c:numCache>
                <c:formatCode>0.00</c:formatCode>
                <c:ptCount val="2"/>
                <c:pt idx="0">
                  <c:v>1824</c:v>
                </c:pt>
                <c:pt idx="1">
                  <c:v>1824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E14-4500-8DC0-7484AF5EF228}"/>
            </c:ext>
          </c:extLst>
        </c:ser>
        <c:ser>
          <c:idx val="2"/>
          <c:order val="2"/>
          <c:tx>
            <c:v>GT</c:v>
          </c:tx>
          <c:spPr>
            <a:ln w="25400">
              <a:solidFill>
                <a:srgbClr val="939598"/>
              </a:solidFill>
            </a:ln>
          </c:spPr>
          <c:marker>
            <c:symbol val="circle"/>
            <c:size val="10"/>
            <c:spPr>
              <a:solidFill>
                <a:srgbClr val="939598"/>
              </a:solidFill>
              <a:ln>
                <a:solidFill>
                  <a:srgbClr val="939598"/>
                </a:solidFill>
              </a:ln>
            </c:spPr>
          </c:marker>
          <c:xVal>
            <c:numRef>
              <c:f>Diagramm!$B$6:$C$6</c:f>
              <c:numCache>
                <c:formatCode>General</c:formatCode>
                <c:ptCount val="2"/>
                <c:pt idx="0">
                  <c:v>4.0000000000000002E-4</c:v>
                </c:pt>
                <c:pt idx="1">
                  <c:v>4.0000000000000002E-4</c:v>
                </c:pt>
              </c:numCache>
            </c:numRef>
          </c:xVal>
          <c:yVal>
            <c:numRef>
              <c:f>Diagramm!$D$6:$E$6</c:f>
              <c:numCache>
                <c:formatCode>0.00</c:formatCode>
                <c:ptCount val="2"/>
                <c:pt idx="0">
                  <c:v>1320</c:v>
                </c:pt>
                <c:pt idx="1">
                  <c:v>1670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E14-4500-8DC0-7484AF5EF228}"/>
            </c:ext>
          </c:extLst>
        </c:ser>
        <c:ser>
          <c:idx val="3"/>
          <c:order val="3"/>
          <c:tx>
            <c:v>Climeworks</c:v>
          </c:tx>
          <c:spPr>
            <a:ln w="25400">
              <a:solidFill>
                <a:srgbClr val="2B89A8"/>
              </a:solidFill>
            </a:ln>
          </c:spPr>
          <c:marker>
            <c:symbol val="circle"/>
            <c:size val="10"/>
            <c:spPr>
              <a:solidFill>
                <a:srgbClr val="2B89A8"/>
              </a:solidFill>
              <a:ln>
                <a:solidFill>
                  <a:srgbClr val="2B89A8"/>
                </a:solidFill>
              </a:ln>
            </c:spPr>
          </c:marker>
          <c:xVal>
            <c:numRef>
              <c:f>Diagramm!$B$5:$C$5</c:f>
              <c:numCache>
                <c:formatCode>General</c:formatCode>
                <c:ptCount val="2"/>
                <c:pt idx="0">
                  <c:v>4.0000000000000002E-4</c:v>
                </c:pt>
                <c:pt idx="1">
                  <c:v>4.0000000000000002E-4</c:v>
                </c:pt>
              </c:numCache>
            </c:numRef>
          </c:xVal>
          <c:yVal>
            <c:numRef>
              <c:f>Diagramm!$D$5:$E$5</c:f>
              <c:numCache>
                <c:formatCode>0.00</c:formatCode>
                <c:ptCount val="2"/>
                <c:pt idx="0">
                  <c:v>1700</c:v>
                </c:pt>
                <c:pt idx="1">
                  <c:v>2300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E14-4500-8DC0-7484AF5EF228}"/>
            </c:ext>
          </c:extLst>
        </c:ser>
        <c:ser>
          <c:idx val="4"/>
          <c:order val="4"/>
          <c:tx>
            <c:v>ESA</c:v>
          </c:tx>
          <c:spPr>
            <a:ln w="25400">
              <a:solidFill>
                <a:srgbClr val="FFC000"/>
              </a:solidFill>
            </a:ln>
          </c:spPr>
          <c:marker>
            <c:symbol val="circle"/>
            <c:size val="1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Diagramm!$B$7:$C$7</c:f>
              <c:numCache>
                <c:formatCode>General</c:formatCode>
                <c:ptCount val="2"/>
                <c:pt idx="0">
                  <c:v>4.0000000000000002E-4</c:v>
                </c:pt>
                <c:pt idx="1">
                  <c:v>4.0000000000000002E-4</c:v>
                </c:pt>
              </c:numCache>
            </c:numRef>
          </c:xVal>
          <c:yVal>
            <c:numRef>
              <c:f>Diagramm!$D$7:$E$7</c:f>
              <c:numCache>
                <c:formatCode>0.00</c:formatCode>
                <c:ptCount val="2"/>
                <c:pt idx="0">
                  <c:v>252</c:v>
                </c:pt>
                <c:pt idx="1">
                  <c:v>568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E14-4500-8DC0-7484AF5EF228}"/>
            </c:ext>
          </c:extLst>
        </c:ser>
        <c:ser>
          <c:idx val="5"/>
          <c:order val="5"/>
          <c:tx>
            <c:v>Nanofaktories</c:v>
          </c:tx>
          <c:spPr>
            <a:ln>
              <a:solidFill>
                <a:schemeClr val="accent2">
                  <a:lumMod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accent2">
                  <a:lumMod val="5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</c:spPr>
          </c:marker>
          <c:xVal>
            <c:numRef>
              <c:f>Diagramm!$B$8:$C$8</c:f>
              <c:numCache>
                <c:formatCode>General</c:formatCode>
                <c:ptCount val="2"/>
                <c:pt idx="0">
                  <c:v>4.0000000000000002E-4</c:v>
                </c:pt>
                <c:pt idx="1">
                  <c:v>4.0000000000000002E-4</c:v>
                </c:pt>
              </c:numCache>
            </c:numRef>
          </c:xVal>
          <c:yVal>
            <c:numRef>
              <c:f>Diagramm!$D$8:$E$8</c:f>
              <c:numCache>
                <c:formatCode>0.00</c:formatCode>
                <c:ptCount val="2"/>
                <c:pt idx="0">
                  <c:v>333</c:v>
                </c:pt>
                <c:pt idx="1">
                  <c:v>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BE14-4500-8DC0-7484AF5EF228}"/>
            </c:ext>
          </c:extLst>
        </c:ser>
        <c:ser>
          <c:idx val="6"/>
          <c:order val="6"/>
          <c:tx>
            <c:v>Zement</c:v>
          </c:tx>
          <c:spPr>
            <a:ln w="25400">
              <a:solidFill>
                <a:schemeClr val="bg1">
                  <a:lumMod val="50000"/>
                </a:schemeClr>
              </a:solidFill>
            </a:ln>
          </c:spPr>
          <c:marker>
            <c:symbol val="circle"/>
            <c:size val="1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c:spPr>
          </c:marker>
          <c:xVal>
            <c:numRef>
              <c:f>Diagramm!$B$9:$C$9</c:f>
              <c:numCache>
                <c:formatCode>General</c:formatCode>
                <c:ptCount val="2"/>
                <c:pt idx="0">
                  <c:v>0.224</c:v>
                </c:pt>
                <c:pt idx="1">
                  <c:v>0.224</c:v>
                </c:pt>
              </c:numCache>
            </c:numRef>
          </c:xVal>
          <c:yVal>
            <c:numRef>
              <c:f>Diagramm!$D$9:$E$9</c:f>
              <c:numCache>
                <c:formatCode>0.00</c:formatCode>
                <c:ptCount val="2"/>
                <c:pt idx="0">
                  <c:v>312</c:v>
                </c:pt>
                <c:pt idx="1">
                  <c:v>1900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BE14-4500-8DC0-7484AF5EF228}"/>
            </c:ext>
          </c:extLst>
        </c:ser>
        <c:ser>
          <c:idx val="7"/>
          <c:order val="7"/>
          <c:tx>
            <c:v>BG_CW</c:v>
          </c:tx>
          <c:spPr>
            <a:ln w="25400">
              <a:solidFill>
                <a:srgbClr val="92D050"/>
              </a:solidFill>
            </a:ln>
          </c:spPr>
          <c:marker>
            <c:symbol val="circle"/>
            <c:size val="1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Diagramm!$B$10:$C$10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xVal>
          <c:yVal>
            <c:numRef>
              <c:f>Diagramm!$D$10:$E$10</c:f>
              <c:numCache>
                <c:formatCode>0.00</c:formatCode>
                <c:ptCount val="2"/>
                <c:pt idx="0">
                  <c:v>834</c:v>
                </c:pt>
                <c:pt idx="1">
                  <c:v>1084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7-BE14-4500-8DC0-7484AF5EF228}"/>
            </c:ext>
          </c:extLst>
        </c:ser>
        <c:ser>
          <c:idx val="8"/>
          <c:order val="8"/>
          <c:tx>
            <c:v>BG_DWW</c:v>
          </c:tx>
          <c:spPr>
            <a:ln w="25400">
              <a:solidFill>
                <a:srgbClr val="92D050"/>
              </a:solidFill>
            </a:ln>
          </c:spPr>
          <c:marker>
            <c:symbol val="circle"/>
            <c:size val="1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Diagramm!$B$11:$C$11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xVal>
          <c:yVal>
            <c:numRef>
              <c:f>Diagramm!$D$11:$E$11</c:f>
              <c:numCache>
                <c:formatCode>0.00</c:formatCode>
                <c:ptCount val="2"/>
                <c:pt idx="0">
                  <c:v>215</c:v>
                </c:pt>
                <c:pt idx="1">
                  <c:v>291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8-BE14-4500-8DC0-7484AF5EF228}"/>
            </c:ext>
          </c:extLst>
        </c:ser>
        <c:ser>
          <c:idx val="9"/>
          <c:order val="9"/>
          <c:tx>
            <c:v>BG_PSA</c:v>
          </c:tx>
          <c:spPr>
            <a:ln w="25400">
              <a:solidFill>
                <a:srgbClr val="92D050"/>
              </a:solidFill>
            </a:ln>
          </c:spPr>
          <c:marker>
            <c:symbol val="circle"/>
            <c:size val="1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Diagramm!$B$12:$C$12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xVal>
          <c:yVal>
            <c:numRef>
              <c:f>Diagramm!$D$12:$E$12</c:f>
              <c:numCache>
                <c:formatCode>0.00</c:formatCode>
                <c:ptCount val="2"/>
                <c:pt idx="0">
                  <c:v>240</c:v>
                </c:pt>
                <c:pt idx="1">
                  <c:v>278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BE14-4500-8DC0-7484AF5EF228}"/>
            </c:ext>
          </c:extLst>
        </c:ser>
        <c:ser>
          <c:idx val="10"/>
          <c:order val="10"/>
          <c:tx>
            <c:v>BG_M</c:v>
          </c:tx>
          <c:spPr>
            <a:ln w="25400">
              <a:solidFill>
                <a:srgbClr val="92D050"/>
              </a:solidFill>
            </a:ln>
          </c:spPr>
          <c:marker>
            <c:symbol val="circle"/>
            <c:size val="1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xVal>
            <c:numRef>
              <c:f>Diagramm!$B$13:$C$13</c:f>
              <c:numCache>
                <c:formatCode>General</c:formatCode>
                <c:ptCount val="2"/>
                <c:pt idx="0">
                  <c:v>0.4</c:v>
                </c:pt>
                <c:pt idx="1">
                  <c:v>0.4</c:v>
                </c:pt>
              </c:numCache>
            </c:numRef>
          </c:xVal>
          <c:yVal>
            <c:numRef>
              <c:f>Diagramm!$D$13:$E$13</c:f>
              <c:numCache>
                <c:formatCode>0.00</c:formatCode>
                <c:ptCount val="2"/>
                <c:pt idx="0">
                  <c:v>475</c:v>
                </c:pt>
                <c:pt idx="1">
                  <c:v>3031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A-BE14-4500-8DC0-7484AF5EF228}"/>
            </c:ext>
          </c:extLst>
        </c:ser>
        <c:ser>
          <c:idx val="11"/>
          <c:order val="11"/>
          <c:tx>
            <c:v>Kohle</c:v>
          </c:tx>
          <c:spPr>
            <a:ln w="25400">
              <a:solidFill>
                <a:schemeClr val="tx1"/>
              </a:solidFill>
            </a:ln>
          </c:spPr>
          <c:marker>
            <c:symbol val="circle"/>
            <c:size val="10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Diagramm!$B$14:$C$14</c:f>
              <c:numCache>
                <c:formatCode>General</c:formatCode>
                <c:ptCount val="2"/>
                <c:pt idx="0">
                  <c:v>0.15</c:v>
                </c:pt>
                <c:pt idx="1">
                  <c:v>0.15</c:v>
                </c:pt>
              </c:numCache>
            </c:numRef>
          </c:xVal>
          <c:yVal>
            <c:numRef>
              <c:f>Diagramm!$D$14:$E$14</c:f>
              <c:numCache>
                <c:formatCode>0.00</c:formatCode>
                <c:ptCount val="2"/>
                <c:pt idx="0">
                  <c:v>237</c:v>
                </c:pt>
                <c:pt idx="1">
                  <c:v>339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BE14-4500-8DC0-7484AF5EF2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053336"/>
        <c:axId val="528052024"/>
      </c:scatterChart>
      <c:valAx>
        <c:axId val="528053336"/>
        <c:scaling>
          <c:logBase val="10"/>
          <c:orientation val="minMax"/>
          <c:max val="1"/>
          <c:min val="1.0000000000000003E-4"/>
        </c:scaling>
        <c:delete val="0"/>
        <c:axPos val="b"/>
        <c:majorGridlines/>
        <c:minorGridlines>
          <c:spPr>
            <a:ln>
              <a:solidFill>
                <a:schemeClr val="bg2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Volumenanteil CO2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528052024"/>
        <c:crosses val="autoZero"/>
        <c:crossBetween val="midCat"/>
        <c:minorUnit val="100"/>
      </c:valAx>
      <c:valAx>
        <c:axId val="528052024"/>
        <c:scaling>
          <c:logBase val="10"/>
          <c:orientation val="minMax"/>
          <c:min val="1"/>
        </c:scaling>
        <c:delete val="0"/>
        <c:axPos val="l"/>
        <c:majorGridlines/>
        <c:minorGridlines>
          <c:spPr>
            <a:ln>
              <a:solidFill>
                <a:schemeClr val="bg2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/>
                </a:pPr>
                <a:r>
                  <a:rPr lang="de-DE" dirty="0"/>
                  <a:t>Energiebedarf in kWh/t</a:t>
                </a:r>
              </a:p>
            </c:rich>
          </c:tx>
          <c:layout>
            <c:manualLayout>
              <c:xMode val="edge"/>
              <c:yMode val="edge"/>
              <c:x val="2.3106007016012974E-2"/>
              <c:y val="0.171151432517285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de-DE"/>
          </a:p>
        </c:txPr>
        <c:crossAx val="528053336"/>
        <c:crossesAt val="1.0000000000000003E-4"/>
        <c:crossBetween val="midCat"/>
        <c:minorUnit val="100"/>
      </c:valAx>
      <c:spPr>
        <a:ln w="127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2000">
          <a:solidFill>
            <a:schemeClr val="tx1"/>
          </a:solidFill>
        </a:defRPr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402172560765179"/>
          <c:y val="3.5020360494531132E-2"/>
          <c:w val="0.81364931561128817"/>
          <c:h val="0.82317847769028873"/>
        </c:manualLayout>
      </c:layout>
      <c:barChart>
        <c:barDir val="col"/>
        <c:grouping val="clustered"/>
        <c:varyColors val="0"/>
        <c:ser>
          <c:idx val="0"/>
          <c:order val="0"/>
          <c:tx>
            <c:v>Therm Eff</c:v>
          </c:tx>
          <c:spPr>
            <a:solidFill>
              <a:srgbClr val="009682"/>
            </a:solidFill>
            <a:ln>
              <a:noFill/>
            </a:ln>
            <a:effectLst/>
          </c:spPr>
          <c:invertIfNegative val="0"/>
          <c:cat>
            <c:strRef>
              <c:f>Diagramme!$A$5:$A$8</c:f>
              <c:strCache>
                <c:ptCount val="4"/>
                <c:pt idx="0">
                  <c:v>rWGS+MeOH</c:v>
                </c:pt>
                <c:pt idx="1">
                  <c:v>rWGS+FTS</c:v>
                </c:pt>
                <c:pt idx="2">
                  <c:v>SOEC+MeOH</c:v>
                </c:pt>
                <c:pt idx="3">
                  <c:v>SOEC+FTS</c:v>
                </c:pt>
              </c:strCache>
            </c:strRef>
          </c:cat>
          <c:val>
            <c:numRef>
              <c:f>Diagramme!$B$5:$B$8</c:f>
              <c:numCache>
                <c:formatCode>General</c:formatCode>
                <c:ptCount val="4"/>
                <c:pt idx="0" formatCode="_(* #,##0.00_);_(* \(#,##0.00\);_(* &quot;-&quot;??_);_(@_)">
                  <c:v>0.52914334330970469</c:v>
                </c:pt>
                <c:pt idx="1">
                  <c:v>0.47484398427358016</c:v>
                </c:pt>
                <c:pt idx="2">
                  <c:v>0.66413676341897443</c:v>
                </c:pt>
                <c:pt idx="3">
                  <c:v>0.64904188808821939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6-46D3-9A45-4A77E2A95FA5}"/>
            </c:ext>
          </c:extLst>
        </c:ser>
        <c:ser>
          <c:idx val="1"/>
          <c:order val="1"/>
          <c:tx>
            <c:v>eta DAC</c:v>
          </c:tx>
          <c:spPr>
            <a:solidFill>
              <a:srgbClr val="A1D7CF"/>
            </a:solidFill>
            <a:ln>
              <a:noFill/>
            </a:ln>
            <a:effectLst/>
          </c:spPr>
          <c:invertIfNegative val="0"/>
          <c:cat>
            <c:strRef>
              <c:f>Diagramme!$A$5:$A$8</c:f>
              <c:strCache>
                <c:ptCount val="4"/>
                <c:pt idx="0">
                  <c:v>rWGS+MeOH</c:v>
                </c:pt>
                <c:pt idx="1">
                  <c:v>rWGS+FTS</c:v>
                </c:pt>
                <c:pt idx="2">
                  <c:v>SOEC+MeOH</c:v>
                </c:pt>
                <c:pt idx="3">
                  <c:v>SOEC+FTS</c:v>
                </c:pt>
              </c:strCache>
            </c:strRef>
          </c:cat>
          <c:val>
            <c:numRef>
              <c:f>Diagramme!$C$5:$C$8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0.49185792675792672</c:v>
                </c:pt>
                <c:pt idx="3">
                  <c:v>0.78910921310921311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6-46D3-9A45-4A77E2A95F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0653616"/>
        <c:axId val="460653944"/>
      </c:barChart>
      <c:catAx>
        <c:axId val="46065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0653944"/>
        <c:crosses val="autoZero"/>
        <c:auto val="1"/>
        <c:lblAlgn val="ctr"/>
        <c:lblOffset val="100"/>
        <c:noMultiLvlLbl val="0"/>
      </c:catAx>
      <c:valAx>
        <c:axId val="460653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dirty="0"/>
                  <a:t>Anteil/ Wirkungsgrad (-)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60653616"/>
        <c:crosses val="autoZero"/>
        <c:crossBetween val="between"/>
        <c:majorUnit val="0.2"/>
      </c:valAx>
      <c:spPr>
        <a:noFill/>
        <a:ln>
          <a:solidFill>
            <a:schemeClr val="tx1">
              <a:lumMod val="95000"/>
              <a:lumOff val="5000"/>
            </a:schemeClr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800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Alles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F6-4839-9682-3A9AD96E7827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F6-4839-9682-3A9AD96E7827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F6-4839-9682-3A9AD96E782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E3778BC-A835-4F38-9484-8F76A9F7D449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BF6-4839-9682-3A9AD96E7827}"/>
                </c:ext>
              </c:extLst>
            </c:dLbl>
            <c:dLbl>
              <c:idx val="1"/>
              <c:layout>
                <c:manualLayout>
                  <c:x val="-0.15867885264341958"/>
                  <c:y val="-0.19529872948012583"/>
                </c:manualLayout>
              </c:layout>
              <c:tx>
                <c:rich>
                  <a:bodyPr/>
                  <a:lstStyle/>
                  <a:p>
                    <a:fld id="{175F048B-1EA5-4051-B6E6-DE0399DBD635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BF6-4839-9682-3A9AD96E7827}"/>
                </c:ext>
              </c:extLst>
            </c:dLbl>
            <c:dLbl>
              <c:idx val="2"/>
              <c:layout>
                <c:manualLayout>
                  <c:x val="0.15029482564679414"/>
                  <c:y val="0.1719664526535766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BF6-4839-9682-3A9AD96E782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'Kostentabelle PtL'!$A$28:$A$30</c:f>
              <c:strCache>
                <c:ptCount val="3"/>
                <c:pt idx="0">
                  <c:v>CO2A</c:v>
                </c:pt>
                <c:pt idx="1">
                  <c:v>StromA</c:v>
                </c:pt>
                <c:pt idx="2">
                  <c:v>Sonst</c:v>
                </c:pt>
              </c:strCache>
            </c:strRef>
          </c:cat>
          <c:val>
            <c:numRef>
              <c:f>'Kostentabelle PtL'!$C$28:$C$30</c:f>
              <c:numCache>
                <c:formatCode>General</c:formatCode>
                <c:ptCount val="3"/>
                <c:pt idx="0">
                  <c:v>3.1102549540691906</c:v>
                </c:pt>
                <c:pt idx="1">
                  <c:v>67.548214014040511</c:v>
                </c:pt>
                <c:pt idx="2">
                  <c:v>29.341531031890298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F6-4839-9682-3A9AD96E78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Alles</c:v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47-48EE-B6CD-A4538BB1108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47-48EE-B6CD-A4538BB1108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47-48EE-B6CD-A4538BB11088}"/>
              </c:ext>
            </c:extLst>
          </c:dPt>
          <c:dLbls>
            <c:dLbl>
              <c:idx val="0"/>
              <c:layout>
                <c:manualLayout>
                  <c:x val="-0.12304940414297476"/>
                  <c:y val="0.16044625213694777"/>
                </c:manualLayout>
              </c:layout>
              <c:tx>
                <c:rich>
                  <a:bodyPr/>
                  <a:lstStyle/>
                  <a:p>
                    <a:fld id="{BEA90899-CF5B-4A12-AFDE-81C7CDC5A620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47-48EE-B6CD-A4538BB11088}"/>
                </c:ext>
              </c:extLst>
            </c:dLbl>
            <c:dLbl>
              <c:idx val="1"/>
              <c:layout>
                <c:manualLayout>
                  <c:x val="-0.16053749376698376"/>
                  <c:y val="-2.8831555009839509E-2"/>
                </c:manualLayout>
              </c:layout>
              <c:tx>
                <c:rich>
                  <a:bodyPr/>
                  <a:lstStyle/>
                  <a:p>
                    <a:fld id="{C8EDCD42-AADC-4CC2-83B2-D12DC9F65431}" type="VALUE">
                      <a:rPr lang="en-US">
                        <a:solidFill>
                          <a:schemeClr val="bg1"/>
                        </a:solidFill>
                      </a:rPr>
                      <a:pPr/>
                      <a:t>[WERT]</a:t>
                    </a:fld>
                    <a:endParaRPr lang="de-DE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47-48EE-B6CD-A4538BB11088}"/>
                </c:ext>
              </c:extLst>
            </c:dLbl>
            <c:dLbl>
              <c:idx val="2"/>
              <c:layout>
                <c:manualLayout>
                  <c:x val="0.21618069272486209"/>
                  <c:y val="-7.9730494547229497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647-48EE-B6CD-A4538BB110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'Kostentabelle PtL'!$A$28:$A$30</c:f>
              <c:strCache>
                <c:ptCount val="3"/>
                <c:pt idx="0">
                  <c:v>CO2A</c:v>
                </c:pt>
                <c:pt idx="1">
                  <c:v>StromA</c:v>
                </c:pt>
                <c:pt idx="2">
                  <c:v>Sonst</c:v>
                </c:pt>
              </c:strCache>
            </c:strRef>
          </c:cat>
          <c:val>
            <c:numRef>
              <c:f>'Kostentabelle PtL'!$D$28:$D$30</c:f>
              <c:numCache>
                <c:formatCode>General</c:formatCode>
                <c:ptCount val="3"/>
                <c:pt idx="0">
                  <c:v>22</c:v>
                </c:pt>
                <c:pt idx="1">
                  <c:v>17</c:v>
                </c:pt>
                <c:pt idx="2">
                  <c:v>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7-48EE-B6CD-A4538BB110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599959522469758E-2"/>
          <c:y val="3.9180187180634721E-2"/>
          <c:w val="0.8242657382328582"/>
          <c:h val="0.81983556530420554"/>
        </c:manualLayout>
      </c:layout>
      <c:scatterChart>
        <c:scatterStyle val="lineMarker"/>
        <c:varyColors val="0"/>
        <c:ser>
          <c:idx val="3"/>
          <c:order val="1"/>
          <c:tx>
            <c:v>DAC-Koa</c:v>
          </c:tx>
          <c:spPr>
            <a:ln w="19050" cap="rnd">
              <a:solidFill>
                <a:srgbClr val="4664AA"/>
              </a:solidFill>
              <a:round/>
            </a:ln>
            <a:effectLst/>
          </c:spPr>
          <c:marker>
            <c:symbol val="none"/>
          </c:marker>
          <c:xVal>
            <c:numRef>
              <c:f>Lernrate!$G$5:$J$5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xVal>
          <c:yVal>
            <c:numRef>
              <c:f>Lernrate!$G$8:$J$8</c:f>
              <c:numCache>
                <c:formatCode>General</c:formatCode>
                <c:ptCount val="4"/>
                <c:pt idx="0">
                  <c:v>800</c:v>
                </c:pt>
                <c:pt idx="1">
                  <c:v>146.66537263343272</c:v>
                </c:pt>
                <c:pt idx="2">
                  <c:v>90.187894415997732</c:v>
                </c:pt>
                <c:pt idx="3">
                  <c:v>82.000000000000071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30E-43AE-AB84-E33DD07F94F9}"/>
            </c:ext>
          </c:extLst>
        </c:ser>
        <c:ser>
          <c:idx val="4"/>
          <c:order val="2"/>
          <c:tx>
            <c:v>DAC-Kua</c:v>
          </c:tx>
          <c:spPr>
            <a:ln w="19050" cap="rnd">
              <a:solidFill>
                <a:srgbClr val="4664AA"/>
              </a:solidFill>
              <a:round/>
            </a:ln>
            <a:effectLst/>
          </c:spPr>
          <c:marker>
            <c:symbol val="none"/>
          </c:marker>
          <c:xVal>
            <c:numRef>
              <c:f>Lernrate!$G$5:$J$5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xVal>
          <c:yVal>
            <c:numRef>
              <c:f>Lernrate!$G$9:$J$9</c:f>
              <c:numCache>
                <c:formatCode>General</c:formatCode>
                <c:ptCount val="4"/>
                <c:pt idx="0">
                  <c:v>164</c:v>
                </c:pt>
                <c:pt idx="1">
                  <c:v>58.406378785786131</c:v>
                </c:pt>
                <c:pt idx="2">
                  <c:v>43.444960545947872</c:v>
                </c:pt>
                <c:pt idx="3">
                  <c:v>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30E-43AE-AB84-E33DD07F9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765024"/>
        <c:axId val="308766008"/>
      </c:scatterChart>
      <c:scatterChart>
        <c:scatterStyle val="lineMarker"/>
        <c:varyColors val="0"/>
        <c:ser>
          <c:idx val="0"/>
          <c:order val="0"/>
          <c:tx>
            <c:v>DAC- Menge</c:v>
          </c:tx>
          <c:spPr>
            <a:ln w="19050" cap="rnd">
              <a:solidFill>
                <a:srgbClr val="009682"/>
              </a:solidFill>
              <a:round/>
            </a:ln>
            <a:effectLst/>
          </c:spPr>
          <c:marker>
            <c:symbol val="none"/>
          </c:marker>
          <c:xVal>
            <c:numRef>
              <c:f>Lernrate!$G$5:$J$5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xVal>
          <c:yVal>
            <c:numRef>
              <c:f>Lernrate!$G$6:$J$6</c:f>
              <c:numCache>
                <c:formatCode>General</c:formatCode>
                <c:ptCount val="4"/>
                <c:pt idx="0" formatCode="0.00E+00">
                  <c:v>5.2649999999999997E-3</c:v>
                </c:pt>
                <c:pt idx="1">
                  <c:v>6.6000000000000005</c:v>
                </c:pt>
                <c:pt idx="2">
                  <c:v>51</c:v>
                </c:pt>
                <c:pt idx="3">
                  <c:v>76.100000000000009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30E-43AE-AB84-E33DD07F94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080376"/>
        <c:axId val="867077424"/>
      </c:scatterChart>
      <c:valAx>
        <c:axId val="308765024"/>
        <c:scaling>
          <c:orientation val="minMax"/>
          <c:max val="2050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800"/>
                  <a:t>Jahr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08766008"/>
        <c:crosses val="autoZero"/>
        <c:crossBetween val="midCat"/>
        <c:majorUnit val="10"/>
      </c:valAx>
      <c:valAx>
        <c:axId val="308766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800"/>
                  <a:t>DAC- Kosten in   €/t</a:t>
                </a:r>
                <a:r>
                  <a:rPr lang="de-DE" sz="1800" baseline="-25000"/>
                  <a:t>CO2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08765024"/>
        <c:crosses val="autoZero"/>
        <c:crossBetween val="midCat"/>
      </c:valAx>
      <c:valAx>
        <c:axId val="867077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800" b="0" i="0" baseline="0">
                    <a:effectLst/>
                  </a:rPr>
                  <a:t>DAC  Menge in Mt</a:t>
                </a:r>
                <a:r>
                  <a:rPr lang="de-DE" sz="1800" b="0" i="0" baseline="-25000">
                    <a:effectLst/>
                  </a:rPr>
                  <a:t>CO2</a:t>
                </a:r>
                <a:r>
                  <a:rPr lang="de-DE" sz="1800" b="0" i="0" baseline="0">
                    <a:effectLst/>
                  </a:rPr>
                  <a:t>/a</a:t>
                </a:r>
                <a:endParaRPr lang="de-DE" sz="1800"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7080376"/>
        <c:crosses val="max"/>
        <c:crossBetween val="midCat"/>
      </c:valAx>
      <c:valAx>
        <c:axId val="867080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7077424"/>
        <c:crosses val="autoZero"/>
        <c:crossBetween val="midCat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181810847283759E-2"/>
          <c:y val="3.1823805654645779E-2"/>
          <c:w val="0.81432442152136209"/>
          <c:h val="0.83374167732588012"/>
        </c:manualLayout>
      </c:layout>
      <c:scatterChart>
        <c:scatterStyle val="lineMarker"/>
        <c:varyColors val="0"/>
        <c:ser>
          <c:idx val="3"/>
          <c:order val="1"/>
          <c:tx>
            <c:v>DAC-Koa</c:v>
          </c:tx>
          <c:spPr>
            <a:ln w="19050" cap="rnd">
              <a:solidFill>
                <a:srgbClr val="4664AA"/>
              </a:solidFill>
              <a:round/>
            </a:ln>
            <a:effectLst/>
          </c:spPr>
          <c:marker>
            <c:symbol val="none"/>
          </c:marker>
          <c:xVal>
            <c:numRef>
              <c:f>Lernrate!$G$5:$J$5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xVal>
          <c:yVal>
            <c:numRef>
              <c:f>Lernrate!$G$10:$J$10</c:f>
              <c:numCache>
                <c:formatCode>0.00E+00</c:formatCode>
                <c:ptCount val="4"/>
                <c:pt idx="0">
                  <c:v>4.2119999999999996E-3</c:v>
                </c:pt>
                <c:pt idx="1">
                  <c:v>0.96799145938065601</c:v>
                </c:pt>
                <c:pt idx="2">
                  <c:v>4.5995826152158843</c:v>
                </c:pt>
                <c:pt idx="3">
                  <c:v>6.240200000000006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09-484E-A2B2-C5082E44CC80}"/>
            </c:ext>
          </c:extLst>
        </c:ser>
        <c:ser>
          <c:idx val="4"/>
          <c:order val="2"/>
          <c:tx>
            <c:v>DAC-Kua</c:v>
          </c:tx>
          <c:spPr>
            <a:ln w="19050" cap="rnd">
              <a:solidFill>
                <a:srgbClr val="4664AA"/>
              </a:solidFill>
              <a:round/>
            </a:ln>
            <a:effectLst/>
          </c:spPr>
          <c:marker>
            <c:symbol val="none"/>
          </c:marker>
          <c:xVal>
            <c:numRef>
              <c:f>Lernrate!$G$5:$J$5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xVal>
          <c:yVal>
            <c:numRef>
              <c:f>Lernrate!$G$11:$J$11</c:f>
              <c:numCache>
                <c:formatCode>0.00E+00</c:formatCode>
                <c:ptCount val="4"/>
                <c:pt idx="0">
                  <c:v>8.6346000000000003E-4</c:v>
                </c:pt>
                <c:pt idx="1">
                  <c:v>0.38548209998618849</c:v>
                </c:pt>
                <c:pt idx="2">
                  <c:v>2.2156929878433416</c:v>
                </c:pt>
                <c:pt idx="3">
                  <c:v>3.1201000000000003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009-484E-A2B2-C5082E44C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08765024"/>
        <c:axId val="308766008"/>
      </c:scatterChart>
      <c:scatterChart>
        <c:scatterStyle val="lineMarker"/>
        <c:varyColors val="0"/>
        <c:ser>
          <c:idx val="0"/>
          <c:order val="0"/>
          <c:tx>
            <c:v>DAC- Menge</c:v>
          </c:tx>
          <c:spPr>
            <a:ln w="19050" cap="rnd">
              <a:solidFill>
                <a:srgbClr val="009682"/>
              </a:solidFill>
              <a:round/>
            </a:ln>
            <a:effectLst/>
          </c:spPr>
          <c:marker>
            <c:symbol val="none"/>
          </c:marker>
          <c:xVal>
            <c:numRef>
              <c:f>Lernrate!$G$5:$J$5</c:f>
              <c:numCache>
                <c:formatCode>General</c:formatCode>
                <c:ptCount val="4"/>
                <c:pt idx="0">
                  <c:v>2020</c:v>
                </c:pt>
                <c:pt idx="1">
                  <c:v>2030</c:v>
                </c:pt>
                <c:pt idx="2">
                  <c:v>2040</c:v>
                </c:pt>
                <c:pt idx="3">
                  <c:v>2050</c:v>
                </c:pt>
              </c:numCache>
            </c:numRef>
          </c:xVal>
          <c:yVal>
            <c:numRef>
              <c:f>Lernrate!$G$6:$J$6</c:f>
              <c:numCache>
                <c:formatCode>General</c:formatCode>
                <c:ptCount val="4"/>
                <c:pt idx="0" formatCode="0.00E+00">
                  <c:v>5.2649999999999997E-3</c:v>
                </c:pt>
                <c:pt idx="1">
                  <c:v>6.6000000000000005</c:v>
                </c:pt>
                <c:pt idx="2">
                  <c:v>51</c:v>
                </c:pt>
                <c:pt idx="3">
                  <c:v>76.100000000000009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009-484E-A2B2-C5082E44C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7080376"/>
        <c:axId val="867077424"/>
      </c:scatterChart>
      <c:valAx>
        <c:axId val="308765024"/>
        <c:scaling>
          <c:orientation val="minMax"/>
          <c:max val="2050"/>
          <c:min val="20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800"/>
                  <a:t>Jahr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08766008"/>
        <c:crosses val="autoZero"/>
        <c:crossBetween val="midCat"/>
        <c:majorUnit val="10"/>
      </c:valAx>
      <c:valAx>
        <c:axId val="308766008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800"/>
                  <a:t>Kosten in Mrd.  €/a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308765024"/>
        <c:crosses val="autoZero"/>
        <c:crossBetween val="midCat"/>
      </c:valAx>
      <c:valAx>
        <c:axId val="867077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de-DE" sz="1800"/>
                  <a:t>DAC  Menge in Mt</a:t>
                </a:r>
                <a:r>
                  <a:rPr lang="de-DE" sz="1800" baseline="-25000"/>
                  <a:t>CO2</a:t>
                </a:r>
                <a:r>
                  <a:rPr lang="de-DE" sz="1800"/>
                  <a:t>/a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de-DE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867080376"/>
        <c:crosses val="max"/>
        <c:crossBetween val="midCat"/>
      </c:valAx>
      <c:valAx>
        <c:axId val="8670803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67077424"/>
        <c:crosses val="autoZero"/>
        <c:crossBetween val="midCat"/>
      </c:valAx>
      <c:spPr>
        <a:noFill/>
        <a:ln w="9525">
          <a:solidFill>
            <a:schemeClr val="dk1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05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0.09236</cdr:x>
      <cdr:y>0.34101</cdr:y>
    </cdr:from>
    <cdr:to>
      <cdr:x>0.90521</cdr:x>
      <cdr:y>0.8645</cdr:y>
    </cdr:to>
    <cdr:sp macro="" textlink="">
      <cdr:nvSpPr>
        <cdr:cNvPr id="2" name="Freihandform 1"/>
        <cdr:cNvSpPr/>
      </cdr:nvSpPr>
      <cdr:spPr>
        <a:xfrm xmlns:a="http://schemas.openxmlformats.org/drawingml/2006/main">
          <a:off x="1063511" y="1718219"/>
          <a:ext cx="9359685" cy="2637666"/>
        </a:xfrm>
        <a:custGeom xmlns:a="http://schemas.openxmlformats.org/drawingml/2006/main">
          <a:avLst/>
          <a:gdLst>
            <a:gd name="connsiteX0" fmla="*/ 4864100 w 7296150"/>
            <a:gd name="connsiteY0" fmla="*/ 0 h 3219450"/>
            <a:gd name="connsiteX1" fmla="*/ 7277100 w 7296150"/>
            <a:gd name="connsiteY1" fmla="*/ 1993900 h 3219450"/>
            <a:gd name="connsiteX2" fmla="*/ 7296150 w 7296150"/>
            <a:gd name="connsiteY2" fmla="*/ 2616200 h 3219450"/>
            <a:gd name="connsiteX3" fmla="*/ 4857750 w 7296150"/>
            <a:gd name="connsiteY3" fmla="*/ 2393950 h 3219450"/>
            <a:gd name="connsiteX4" fmla="*/ 2438400 w 7296150"/>
            <a:gd name="connsiteY4" fmla="*/ 2952750 h 3219450"/>
            <a:gd name="connsiteX5" fmla="*/ 0 w 7296150"/>
            <a:gd name="connsiteY5" fmla="*/ 3219450 h 3219450"/>
            <a:gd name="connsiteX6" fmla="*/ 2438400 w 7296150"/>
            <a:gd name="connsiteY6" fmla="*/ 2051050 h 3219450"/>
            <a:gd name="connsiteX7" fmla="*/ 4864100 w 7296150"/>
            <a:gd name="connsiteY7" fmla="*/ 0 h 3219450"/>
            <a:gd name="connsiteX0" fmla="*/ 4864100 w 7296150"/>
            <a:gd name="connsiteY0" fmla="*/ 0 h 3219450"/>
            <a:gd name="connsiteX1" fmla="*/ 7277100 w 7296150"/>
            <a:gd name="connsiteY1" fmla="*/ 1993900 h 3219450"/>
            <a:gd name="connsiteX2" fmla="*/ 7296150 w 7296150"/>
            <a:gd name="connsiteY2" fmla="*/ 2616200 h 3219450"/>
            <a:gd name="connsiteX3" fmla="*/ 4857750 w 7296150"/>
            <a:gd name="connsiteY3" fmla="*/ 2393950 h 3219450"/>
            <a:gd name="connsiteX4" fmla="*/ 2438400 w 7296150"/>
            <a:gd name="connsiteY4" fmla="*/ 2952750 h 3219450"/>
            <a:gd name="connsiteX5" fmla="*/ 0 w 7296150"/>
            <a:gd name="connsiteY5" fmla="*/ 3219450 h 3219450"/>
            <a:gd name="connsiteX6" fmla="*/ 2444750 w 7296150"/>
            <a:gd name="connsiteY6" fmla="*/ 2470150 h 3219450"/>
            <a:gd name="connsiteX7" fmla="*/ 4864100 w 7296150"/>
            <a:gd name="connsiteY7" fmla="*/ 0 h 3219450"/>
            <a:gd name="connsiteX0" fmla="*/ 4851400 w 7296150"/>
            <a:gd name="connsiteY0" fmla="*/ 0 h 3340100"/>
            <a:gd name="connsiteX1" fmla="*/ 7277100 w 7296150"/>
            <a:gd name="connsiteY1" fmla="*/ 2114550 h 3340100"/>
            <a:gd name="connsiteX2" fmla="*/ 7296150 w 7296150"/>
            <a:gd name="connsiteY2" fmla="*/ 2736850 h 3340100"/>
            <a:gd name="connsiteX3" fmla="*/ 4857750 w 7296150"/>
            <a:gd name="connsiteY3" fmla="*/ 2514600 h 3340100"/>
            <a:gd name="connsiteX4" fmla="*/ 2438400 w 7296150"/>
            <a:gd name="connsiteY4" fmla="*/ 3073400 h 3340100"/>
            <a:gd name="connsiteX5" fmla="*/ 0 w 7296150"/>
            <a:gd name="connsiteY5" fmla="*/ 3340100 h 3340100"/>
            <a:gd name="connsiteX6" fmla="*/ 2444750 w 7296150"/>
            <a:gd name="connsiteY6" fmla="*/ 2590800 h 3340100"/>
            <a:gd name="connsiteX7" fmla="*/ 4851400 w 7296150"/>
            <a:gd name="connsiteY7" fmla="*/ 0 h 3340100"/>
            <a:gd name="connsiteX0" fmla="*/ 4851400 w 7296150"/>
            <a:gd name="connsiteY0" fmla="*/ 0 h 3340100"/>
            <a:gd name="connsiteX1" fmla="*/ 7270750 w 7296150"/>
            <a:gd name="connsiteY1" fmla="*/ 2057400 h 3340100"/>
            <a:gd name="connsiteX2" fmla="*/ 7296150 w 7296150"/>
            <a:gd name="connsiteY2" fmla="*/ 2736850 h 3340100"/>
            <a:gd name="connsiteX3" fmla="*/ 4857750 w 7296150"/>
            <a:gd name="connsiteY3" fmla="*/ 2514600 h 3340100"/>
            <a:gd name="connsiteX4" fmla="*/ 2438400 w 7296150"/>
            <a:gd name="connsiteY4" fmla="*/ 3073400 h 3340100"/>
            <a:gd name="connsiteX5" fmla="*/ 0 w 7296150"/>
            <a:gd name="connsiteY5" fmla="*/ 3340100 h 3340100"/>
            <a:gd name="connsiteX6" fmla="*/ 2444750 w 7296150"/>
            <a:gd name="connsiteY6" fmla="*/ 2590800 h 3340100"/>
            <a:gd name="connsiteX7" fmla="*/ 4851400 w 7296150"/>
            <a:gd name="connsiteY7" fmla="*/ 0 h 3340100"/>
            <a:gd name="connsiteX0" fmla="*/ 4851400 w 7270750"/>
            <a:gd name="connsiteY0" fmla="*/ 0 h 3340100"/>
            <a:gd name="connsiteX1" fmla="*/ 7270750 w 7270750"/>
            <a:gd name="connsiteY1" fmla="*/ 2057400 h 3340100"/>
            <a:gd name="connsiteX2" fmla="*/ 7270750 w 7270750"/>
            <a:gd name="connsiteY2" fmla="*/ 2698750 h 3340100"/>
            <a:gd name="connsiteX3" fmla="*/ 4857750 w 7270750"/>
            <a:gd name="connsiteY3" fmla="*/ 2514600 h 3340100"/>
            <a:gd name="connsiteX4" fmla="*/ 2438400 w 7270750"/>
            <a:gd name="connsiteY4" fmla="*/ 3073400 h 3340100"/>
            <a:gd name="connsiteX5" fmla="*/ 0 w 7270750"/>
            <a:gd name="connsiteY5" fmla="*/ 3340100 h 3340100"/>
            <a:gd name="connsiteX6" fmla="*/ 2444750 w 7270750"/>
            <a:gd name="connsiteY6" fmla="*/ 2590800 h 3340100"/>
            <a:gd name="connsiteX7" fmla="*/ 4851400 w 7270750"/>
            <a:gd name="connsiteY7" fmla="*/ 0 h 3340100"/>
            <a:gd name="connsiteX0" fmla="*/ 4851400 w 7270750"/>
            <a:gd name="connsiteY0" fmla="*/ 0 h 3340100"/>
            <a:gd name="connsiteX1" fmla="*/ 7270750 w 7270750"/>
            <a:gd name="connsiteY1" fmla="*/ 2057400 h 3340100"/>
            <a:gd name="connsiteX2" fmla="*/ 7270750 w 7270750"/>
            <a:gd name="connsiteY2" fmla="*/ 2698750 h 3340100"/>
            <a:gd name="connsiteX3" fmla="*/ 4857750 w 7270750"/>
            <a:gd name="connsiteY3" fmla="*/ 2470150 h 3340100"/>
            <a:gd name="connsiteX4" fmla="*/ 2438400 w 7270750"/>
            <a:gd name="connsiteY4" fmla="*/ 3073400 h 3340100"/>
            <a:gd name="connsiteX5" fmla="*/ 0 w 7270750"/>
            <a:gd name="connsiteY5" fmla="*/ 3340100 h 3340100"/>
            <a:gd name="connsiteX6" fmla="*/ 2444750 w 7270750"/>
            <a:gd name="connsiteY6" fmla="*/ 2590800 h 3340100"/>
            <a:gd name="connsiteX7" fmla="*/ 4851400 w 7270750"/>
            <a:gd name="connsiteY7" fmla="*/ 0 h 3340100"/>
            <a:gd name="connsiteX0" fmla="*/ 4851400 w 7270750"/>
            <a:gd name="connsiteY0" fmla="*/ 0 h 3340100"/>
            <a:gd name="connsiteX1" fmla="*/ 7270750 w 7270750"/>
            <a:gd name="connsiteY1" fmla="*/ 2057400 h 3340100"/>
            <a:gd name="connsiteX2" fmla="*/ 7270750 w 7270750"/>
            <a:gd name="connsiteY2" fmla="*/ 2698750 h 3340100"/>
            <a:gd name="connsiteX3" fmla="*/ 4857750 w 7270750"/>
            <a:gd name="connsiteY3" fmla="*/ 2470150 h 3340100"/>
            <a:gd name="connsiteX4" fmla="*/ 2425700 w 7270750"/>
            <a:gd name="connsiteY4" fmla="*/ 3181350 h 3340100"/>
            <a:gd name="connsiteX5" fmla="*/ 0 w 7270750"/>
            <a:gd name="connsiteY5" fmla="*/ 3340100 h 3340100"/>
            <a:gd name="connsiteX6" fmla="*/ 2444750 w 7270750"/>
            <a:gd name="connsiteY6" fmla="*/ 2590800 h 3340100"/>
            <a:gd name="connsiteX7" fmla="*/ 4851400 w 7270750"/>
            <a:gd name="connsiteY7" fmla="*/ 0 h 3340100"/>
            <a:gd name="connsiteX0" fmla="*/ 4851400 w 7270750"/>
            <a:gd name="connsiteY0" fmla="*/ 0 h 3340100"/>
            <a:gd name="connsiteX1" fmla="*/ 7270750 w 7270750"/>
            <a:gd name="connsiteY1" fmla="*/ 2057400 h 3340100"/>
            <a:gd name="connsiteX2" fmla="*/ 6937664 w 7270750"/>
            <a:gd name="connsiteY2" fmla="*/ 2698750 h 3340100"/>
            <a:gd name="connsiteX3" fmla="*/ 4857750 w 7270750"/>
            <a:gd name="connsiteY3" fmla="*/ 2470150 h 3340100"/>
            <a:gd name="connsiteX4" fmla="*/ 2425700 w 7270750"/>
            <a:gd name="connsiteY4" fmla="*/ 3181350 h 3340100"/>
            <a:gd name="connsiteX5" fmla="*/ 0 w 7270750"/>
            <a:gd name="connsiteY5" fmla="*/ 3340100 h 3340100"/>
            <a:gd name="connsiteX6" fmla="*/ 2444750 w 7270750"/>
            <a:gd name="connsiteY6" fmla="*/ 2590800 h 3340100"/>
            <a:gd name="connsiteX7" fmla="*/ 4851400 w 7270750"/>
            <a:gd name="connsiteY7" fmla="*/ 0 h 3340100"/>
            <a:gd name="connsiteX0" fmla="*/ 4851400 w 6957852"/>
            <a:gd name="connsiteY0" fmla="*/ 0 h 3340100"/>
            <a:gd name="connsiteX1" fmla="*/ 6957852 w 6957852"/>
            <a:gd name="connsiteY1" fmla="*/ 2063908 h 3340100"/>
            <a:gd name="connsiteX2" fmla="*/ 6937664 w 6957852"/>
            <a:gd name="connsiteY2" fmla="*/ 2698750 h 3340100"/>
            <a:gd name="connsiteX3" fmla="*/ 4857750 w 6957852"/>
            <a:gd name="connsiteY3" fmla="*/ 2470150 h 3340100"/>
            <a:gd name="connsiteX4" fmla="*/ 2425700 w 6957852"/>
            <a:gd name="connsiteY4" fmla="*/ 3181350 h 3340100"/>
            <a:gd name="connsiteX5" fmla="*/ 0 w 6957852"/>
            <a:gd name="connsiteY5" fmla="*/ 3340100 h 3340100"/>
            <a:gd name="connsiteX6" fmla="*/ 2444750 w 6957852"/>
            <a:gd name="connsiteY6" fmla="*/ 2590800 h 3340100"/>
            <a:gd name="connsiteX7" fmla="*/ 4851400 w 6957852"/>
            <a:gd name="connsiteY7" fmla="*/ 0 h 3340100"/>
            <a:gd name="connsiteX0" fmla="*/ 4851400 w 6967945"/>
            <a:gd name="connsiteY0" fmla="*/ 0 h 3340100"/>
            <a:gd name="connsiteX1" fmla="*/ 6957852 w 6967945"/>
            <a:gd name="connsiteY1" fmla="*/ 2063908 h 3340100"/>
            <a:gd name="connsiteX2" fmla="*/ 6967945 w 6967945"/>
            <a:gd name="connsiteY2" fmla="*/ 2702003 h 3340100"/>
            <a:gd name="connsiteX3" fmla="*/ 4857750 w 6967945"/>
            <a:gd name="connsiteY3" fmla="*/ 2470150 h 3340100"/>
            <a:gd name="connsiteX4" fmla="*/ 2425700 w 6967945"/>
            <a:gd name="connsiteY4" fmla="*/ 3181350 h 3340100"/>
            <a:gd name="connsiteX5" fmla="*/ 0 w 6967945"/>
            <a:gd name="connsiteY5" fmla="*/ 3340100 h 3340100"/>
            <a:gd name="connsiteX6" fmla="*/ 2444750 w 6967945"/>
            <a:gd name="connsiteY6" fmla="*/ 2590800 h 3340100"/>
            <a:gd name="connsiteX7" fmla="*/ 4851400 w 6967945"/>
            <a:gd name="connsiteY7" fmla="*/ 0 h 3340100"/>
            <a:gd name="connsiteX0" fmla="*/ 4780746 w 6967945"/>
            <a:gd name="connsiteY0" fmla="*/ 0 h 3317325"/>
            <a:gd name="connsiteX1" fmla="*/ 6957852 w 6967945"/>
            <a:gd name="connsiteY1" fmla="*/ 2041133 h 3317325"/>
            <a:gd name="connsiteX2" fmla="*/ 6967945 w 6967945"/>
            <a:gd name="connsiteY2" fmla="*/ 2679228 h 3317325"/>
            <a:gd name="connsiteX3" fmla="*/ 4857750 w 6967945"/>
            <a:gd name="connsiteY3" fmla="*/ 2447375 h 3317325"/>
            <a:gd name="connsiteX4" fmla="*/ 2425700 w 6967945"/>
            <a:gd name="connsiteY4" fmla="*/ 3158575 h 3317325"/>
            <a:gd name="connsiteX5" fmla="*/ 0 w 6967945"/>
            <a:gd name="connsiteY5" fmla="*/ 3317325 h 3317325"/>
            <a:gd name="connsiteX6" fmla="*/ 2444750 w 6967945"/>
            <a:gd name="connsiteY6" fmla="*/ 2568025 h 3317325"/>
            <a:gd name="connsiteX7" fmla="*/ 4780746 w 6967945"/>
            <a:gd name="connsiteY7" fmla="*/ 0 h 3317325"/>
            <a:gd name="connsiteX0" fmla="*/ 4780746 w 6967945"/>
            <a:gd name="connsiteY0" fmla="*/ 0 h 3317325"/>
            <a:gd name="connsiteX1" fmla="*/ 6957852 w 6967945"/>
            <a:gd name="connsiteY1" fmla="*/ 2041133 h 3317325"/>
            <a:gd name="connsiteX2" fmla="*/ 6967945 w 6967945"/>
            <a:gd name="connsiteY2" fmla="*/ 2679228 h 3317325"/>
            <a:gd name="connsiteX3" fmla="*/ 4857750 w 6967945"/>
            <a:gd name="connsiteY3" fmla="*/ 2447375 h 3317325"/>
            <a:gd name="connsiteX4" fmla="*/ 2425700 w 6967945"/>
            <a:gd name="connsiteY4" fmla="*/ 3158575 h 3317325"/>
            <a:gd name="connsiteX5" fmla="*/ 0 w 6967945"/>
            <a:gd name="connsiteY5" fmla="*/ 3317325 h 3317325"/>
            <a:gd name="connsiteX6" fmla="*/ 2631481 w 6967945"/>
            <a:gd name="connsiteY6" fmla="*/ 2558264 h 3317325"/>
            <a:gd name="connsiteX7" fmla="*/ 4780746 w 6967945"/>
            <a:gd name="connsiteY7" fmla="*/ 0 h 3317325"/>
            <a:gd name="connsiteX0" fmla="*/ 4265978 w 6453177"/>
            <a:gd name="connsiteY0" fmla="*/ 0 h 3291296"/>
            <a:gd name="connsiteX1" fmla="*/ 6443084 w 6453177"/>
            <a:gd name="connsiteY1" fmla="*/ 2041133 h 3291296"/>
            <a:gd name="connsiteX2" fmla="*/ 6453177 w 6453177"/>
            <a:gd name="connsiteY2" fmla="*/ 2679228 h 3291296"/>
            <a:gd name="connsiteX3" fmla="*/ 4342982 w 6453177"/>
            <a:gd name="connsiteY3" fmla="*/ 2447375 h 3291296"/>
            <a:gd name="connsiteX4" fmla="*/ 1910932 w 6453177"/>
            <a:gd name="connsiteY4" fmla="*/ 3158575 h 3291296"/>
            <a:gd name="connsiteX5" fmla="*/ 0 w 6453177"/>
            <a:gd name="connsiteY5" fmla="*/ 3291296 h 3291296"/>
            <a:gd name="connsiteX6" fmla="*/ 2116713 w 6453177"/>
            <a:gd name="connsiteY6" fmla="*/ 2558264 h 3291296"/>
            <a:gd name="connsiteX7" fmla="*/ 4265978 w 6453177"/>
            <a:gd name="connsiteY7" fmla="*/ 0 h 3291296"/>
            <a:gd name="connsiteX0" fmla="*/ 4265978 w 6453177"/>
            <a:gd name="connsiteY0" fmla="*/ 0 h 3291296"/>
            <a:gd name="connsiteX1" fmla="*/ 6443084 w 6453177"/>
            <a:gd name="connsiteY1" fmla="*/ 2041133 h 3291296"/>
            <a:gd name="connsiteX2" fmla="*/ 6453177 w 6453177"/>
            <a:gd name="connsiteY2" fmla="*/ 2679228 h 3291296"/>
            <a:gd name="connsiteX3" fmla="*/ 4342982 w 6453177"/>
            <a:gd name="connsiteY3" fmla="*/ 2447375 h 3291296"/>
            <a:gd name="connsiteX4" fmla="*/ 2082522 w 6453177"/>
            <a:gd name="connsiteY4" fmla="*/ 3139054 h 3291296"/>
            <a:gd name="connsiteX5" fmla="*/ 0 w 6453177"/>
            <a:gd name="connsiteY5" fmla="*/ 3291296 h 3291296"/>
            <a:gd name="connsiteX6" fmla="*/ 2116713 w 6453177"/>
            <a:gd name="connsiteY6" fmla="*/ 2558264 h 3291296"/>
            <a:gd name="connsiteX7" fmla="*/ 4265978 w 6453177"/>
            <a:gd name="connsiteY7" fmla="*/ 0 h 3291296"/>
            <a:gd name="connsiteX0" fmla="*/ 4265978 w 6453177"/>
            <a:gd name="connsiteY0" fmla="*/ 0 h 3291296"/>
            <a:gd name="connsiteX1" fmla="*/ 6443084 w 6453177"/>
            <a:gd name="connsiteY1" fmla="*/ 2041133 h 3291296"/>
            <a:gd name="connsiteX2" fmla="*/ 6453177 w 6453177"/>
            <a:gd name="connsiteY2" fmla="*/ 2679228 h 3291296"/>
            <a:gd name="connsiteX3" fmla="*/ 4267280 w 6453177"/>
            <a:gd name="connsiteY3" fmla="*/ 2473403 h 3291296"/>
            <a:gd name="connsiteX4" fmla="*/ 2082522 w 6453177"/>
            <a:gd name="connsiteY4" fmla="*/ 3139054 h 3291296"/>
            <a:gd name="connsiteX5" fmla="*/ 0 w 6453177"/>
            <a:gd name="connsiteY5" fmla="*/ 3291296 h 3291296"/>
            <a:gd name="connsiteX6" fmla="*/ 2116713 w 6453177"/>
            <a:gd name="connsiteY6" fmla="*/ 2558264 h 3291296"/>
            <a:gd name="connsiteX7" fmla="*/ 4265978 w 6453177"/>
            <a:gd name="connsiteY7" fmla="*/ 0 h 3291296"/>
            <a:gd name="connsiteX0" fmla="*/ 4265978 w 6453177"/>
            <a:gd name="connsiteY0" fmla="*/ 0 h 3291296"/>
            <a:gd name="connsiteX1" fmla="*/ 6443084 w 6453177"/>
            <a:gd name="connsiteY1" fmla="*/ 2041133 h 3291296"/>
            <a:gd name="connsiteX2" fmla="*/ 6453177 w 6453177"/>
            <a:gd name="connsiteY2" fmla="*/ 2679228 h 3291296"/>
            <a:gd name="connsiteX3" fmla="*/ 4267280 w 6453177"/>
            <a:gd name="connsiteY3" fmla="*/ 2473403 h 3291296"/>
            <a:gd name="connsiteX4" fmla="*/ 2104430 w 6453177"/>
            <a:gd name="connsiteY4" fmla="*/ 3156596 h 3291296"/>
            <a:gd name="connsiteX5" fmla="*/ 0 w 6453177"/>
            <a:gd name="connsiteY5" fmla="*/ 3291296 h 3291296"/>
            <a:gd name="connsiteX6" fmla="*/ 2116713 w 6453177"/>
            <a:gd name="connsiteY6" fmla="*/ 2558264 h 3291296"/>
            <a:gd name="connsiteX7" fmla="*/ 4265978 w 6453177"/>
            <a:gd name="connsiteY7" fmla="*/ 0 h 3291296"/>
            <a:gd name="connsiteX0" fmla="*/ 4265978 w 6453177"/>
            <a:gd name="connsiteY0" fmla="*/ 0 h 3291296"/>
            <a:gd name="connsiteX1" fmla="*/ 6443084 w 6453177"/>
            <a:gd name="connsiteY1" fmla="*/ 2041133 h 3291296"/>
            <a:gd name="connsiteX2" fmla="*/ 6453177 w 6453177"/>
            <a:gd name="connsiteY2" fmla="*/ 2679228 h 3291296"/>
            <a:gd name="connsiteX3" fmla="*/ 4267280 w 6453177"/>
            <a:gd name="connsiteY3" fmla="*/ 2473403 h 3291296"/>
            <a:gd name="connsiteX4" fmla="*/ 2104430 w 6453177"/>
            <a:gd name="connsiteY4" fmla="*/ 3156596 h 3291296"/>
            <a:gd name="connsiteX5" fmla="*/ 0 w 6453177"/>
            <a:gd name="connsiteY5" fmla="*/ 3291296 h 3291296"/>
            <a:gd name="connsiteX6" fmla="*/ 2005871 w 6453177"/>
            <a:gd name="connsiteY6" fmla="*/ 2992791 h 3291296"/>
            <a:gd name="connsiteX7" fmla="*/ 4265978 w 6453177"/>
            <a:gd name="connsiteY7" fmla="*/ 0 h 3291296"/>
            <a:gd name="connsiteX0" fmla="*/ 4062765 w 6453177"/>
            <a:gd name="connsiteY0" fmla="*/ 0 h 2291065"/>
            <a:gd name="connsiteX1" fmla="*/ 6443084 w 6453177"/>
            <a:gd name="connsiteY1" fmla="*/ 1040902 h 2291065"/>
            <a:gd name="connsiteX2" fmla="*/ 6453177 w 6453177"/>
            <a:gd name="connsiteY2" fmla="*/ 1678997 h 2291065"/>
            <a:gd name="connsiteX3" fmla="*/ 4267280 w 6453177"/>
            <a:gd name="connsiteY3" fmla="*/ 1473172 h 2291065"/>
            <a:gd name="connsiteX4" fmla="*/ 2104430 w 6453177"/>
            <a:gd name="connsiteY4" fmla="*/ 2156365 h 2291065"/>
            <a:gd name="connsiteX5" fmla="*/ 0 w 6453177"/>
            <a:gd name="connsiteY5" fmla="*/ 2291065 h 2291065"/>
            <a:gd name="connsiteX6" fmla="*/ 2005871 w 6453177"/>
            <a:gd name="connsiteY6" fmla="*/ 1992560 h 2291065"/>
            <a:gd name="connsiteX7" fmla="*/ 4062765 w 6453177"/>
            <a:gd name="connsiteY7" fmla="*/ 0 h 2291065"/>
            <a:gd name="connsiteX0" fmla="*/ 4062765 w 6453177"/>
            <a:gd name="connsiteY0" fmla="*/ 1156327 h 3447392"/>
            <a:gd name="connsiteX1" fmla="*/ 6221398 w 6453177"/>
            <a:gd name="connsiteY1" fmla="*/ 0 h 3447392"/>
            <a:gd name="connsiteX2" fmla="*/ 6453177 w 6453177"/>
            <a:gd name="connsiteY2" fmla="*/ 2835324 h 3447392"/>
            <a:gd name="connsiteX3" fmla="*/ 4267280 w 6453177"/>
            <a:gd name="connsiteY3" fmla="*/ 2629499 h 3447392"/>
            <a:gd name="connsiteX4" fmla="*/ 2104430 w 6453177"/>
            <a:gd name="connsiteY4" fmla="*/ 3312692 h 3447392"/>
            <a:gd name="connsiteX5" fmla="*/ 0 w 6453177"/>
            <a:gd name="connsiteY5" fmla="*/ 3447392 h 3447392"/>
            <a:gd name="connsiteX6" fmla="*/ 2005871 w 6453177"/>
            <a:gd name="connsiteY6" fmla="*/ 3148887 h 3447392"/>
            <a:gd name="connsiteX7" fmla="*/ 4062765 w 6453177"/>
            <a:gd name="connsiteY7" fmla="*/ 1156327 h 3447392"/>
            <a:gd name="connsiteX0" fmla="*/ 4062765 w 6222254"/>
            <a:gd name="connsiteY0" fmla="*/ 1156327 h 3447392"/>
            <a:gd name="connsiteX1" fmla="*/ 6221398 w 6222254"/>
            <a:gd name="connsiteY1" fmla="*/ 0 h 3447392"/>
            <a:gd name="connsiteX2" fmla="*/ 6222254 w 6222254"/>
            <a:gd name="connsiteY2" fmla="*/ 1818696 h 3447392"/>
            <a:gd name="connsiteX3" fmla="*/ 4267280 w 6222254"/>
            <a:gd name="connsiteY3" fmla="*/ 2629499 h 3447392"/>
            <a:gd name="connsiteX4" fmla="*/ 2104430 w 6222254"/>
            <a:gd name="connsiteY4" fmla="*/ 3312692 h 3447392"/>
            <a:gd name="connsiteX5" fmla="*/ 0 w 6222254"/>
            <a:gd name="connsiteY5" fmla="*/ 3447392 h 3447392"/>
            <a:gd name="connsiteX6" fmla="*/ 2005871 w 6222254"/>
            <a:gd name="connsiteY6" fmla="*/ 3148887 h 3447392"/>
            <a:gd name="connsiteX7" fmla="*/ 4062765 w 6222254"/>
            <a:gd name="connsiteY7" fmla="*/ 1156327 h 3447392"/>
            <a:gd name="connsiteX0" fmla="*/ 4062765 w 6222254"/>
            <a:gd name="connsiteY0" fmla="*/ 1156327 h 3447392"/>
            <a:gd name="connsiteX1" fmla="*/ 6221398 w 6222254"/>
            <a:gd name="connsiteY1" fmla="*/ 0 h 3447392"/>
            <a:gd name="connsiteX2" fmla="*/ 6222254 w 6222254"/>
            <a:gd name="connsiteY2" fmla="*/ 1818696 h 3447392"/>
            <a:gd name="connsiteX3" fmla="*/ 4073305 w 6222254"/>
            <a:gd name="connsiteY3" fmla="*/ 2309753 h 3447392"/>
            <a:gd name="connsiteX4" fmla="*/ 2104430 w 6222254"/>
            <a:gd name="connsiteY4" fmla="*/ 3312692 h 3447392"/>
            <a:gd name="connsiteX5" fmla="*/ 0 w 6222254"/>
            <a:gd name="connsiteY5" fmla="*/ 3447392 h 3447392"/>
            <a:gd name="connsiteX6" fmla="*/ 2005871 w 6222254"/>
            <a:gd name="connsiteY6" fmla="*/ 3148887 h 3447392"/>
            <a:gd name="connsiteX7" fmla="*/ 4062765 w 6222254"/>
            <a:gd name="connsiteY7" fmla="*/ 1156327 h 3447392"/>
            <a:gd name="connsiteX0" fmla="*/ 4062765 w 6222254"/>
            <a:gd name="connsiteY0" fmla="*/ 1156327 h 3447392"/>
            <a:gd name="connsiteX1" fmla="*/ 6221398 w 6222254"/>
            <a:gd name="connsiteY1" fmla="*/ 0 h 3447392"/>
            <a:gd name="connsiteX2" fmla="*/ 6222254 w 6222254"/>
            <a:gd name="connsiteY2" fmla="*/ 1818696 h 3447392"/>
            <a:gd name="connsiteX3" fmla="*/ 4073305 w 6222254"/>
            <a:gd name="connsiteY3" fmla="*/ 2309753 h 3447392"/>
            <a:gd name="connsiteX4" fmla="*/ 1947403 w 6222254"/>
            <a:gd name="connsiteY4" fmla="*/ 3238904 h 3447392"/>
            <a:gd name="connsiteX5" fmla="*/ 0 w 6222254"/>
            <a:gd name="connsiteY5" fmla="*/ 3447392 h 3447392"/>
            <a:gd name="connsiteX6" fmla="*/ 2005871 w 6222254"/>
            <a:gd name="connsiteY6" fmla="*/ 3148887 h 3447392"/>
            <a:gd name="connsiteX7" fmla="*/ 4062765 w 6222254"/>
            <a:gd name="connsiteY7" fmla="*/ 1156327 h 3447392"/>
            <a:gd name="connsiteX0" fmla="*/ 4090732 w 6222254"/>
            <a:gd name="connsiteY0" fmla="*/ 1051119 h 3447392"/>
            <a:gd name="connsiteX1" fmla="*/ 6221398 w 6222254"/>
            <a:gd name="connsiteY1" fmla="*/ 0 h 3447392"/>
            <a:gd name="connsiteX2" fmla="*/ 6222254 w 6222254"/>
            <a:gd name="connsiteY2" fmla="*/ 1818696 h 3447392"/>
            <a:gd name="connsiteX3" fmla="*/ 4073305 w 6222254"/>
            <a:gd name="connsiteY3" fmla="*/ 2309753 h 3447392"/>
            <a:gd name="connsiteX4" fmla="*/ 1947403 w 6222254"/>
            <a:gd name="connsiteY4" fmla="*/ 3238904 h 3447392"/>
            <a:gd name="connsiteX5" fmla="*/ 0 w 6222254"/>
            <a:gd name="connsiteY5" fmla="*/ 3447392 h 3447392"/>
            <a:gd name="connsiteX6" fmla="*/ 2005871 w 6222254"/>
            <a:gd name="connsiteY6" fmla="*/ 3148887 h 3447392"/>
            <a:gd name="connsiteX7" fmla="*/ 4090732 w 6222254"/>
            <a:gd name="connsiteY7" fmla="*/ 1051119 h 3447392"/>
            <a:gd name="connsiteX0" fmla="*/ 4090732 w 6222254"/>
            <a:gd name="connsiteY0" fmla="*/ 1051119 h 3447392"/>
            <a:gd name="connsiteX1" fmla="*/ 6221398 w 6222254"/>
            <a:gd name="connsiteY1" fmla="*/ 0 h 3447392"/>
            <a:gd name="connsiteX2" fmla="*/ 6222254 w 6222254"/>
            <a:gd name="connsiteY2" fmla="*/ 1818696 h 3447392"/>
            <a:gd name="connsiteX3" fmla="*/ 4073305 w 6222254"/>
            <a:gd name="connsiteY3" fmla="*/ 2309753 h 3447392"/>
            <a:gd name="connsiteX4" fmla="*/ 1947403 w 6222254"/>
            <a:gd name="connsiteY4" fmla="*/ 3238904 h 3447392"/>
            <a:gd name="connsiteX5" fmla="*/ 0 w 6222254"/>
            <a:gd name="connsiteY5" fmla="*/ 3447392 h 3447392"/>
            <a:gd name="connsiteX6" fmla="*/ 1949938 w 6222254"/>
            <a:gd name="connsiteY6" fmla="*/ 2948492 h 3447392"/>
            <a:gd name="connsiteX7" fmla="*/ 4090732 w 6222254"/>
            <a:gd name="connsiteY7" fmla="*/ 1051119 h 3447392"/>
            <a:gd name="connsiteX0" fmla="*/ 4090732 w 6222254"/>
            <a:gd name="connsiteY0" fmla="*/ 1051119 h 3447392"/>
            <a:gd name="connsiteX1" fmla="*/ 6221398 w 6222254"/>
            <a:gd name="connsiteY1" fmla="*/ 0 h 3447392"/>
            <a:gd name="connsiteX2" fmla="*/ 6222254 w 6222254"/>
            <a:gd name="connsiteY2" fmla="*/ 1818696 h 3447392"/>
            <a:gd name="connsiteX3" fmla="*/ 4073305 w 6222254"/>
            <a:gd name="connsiteY3" fmla="*/ 2309753 h 3447392"/>
            <a:gd name="connsiteX4" fmla="*/ 1958589 w 6222254"/>
            <a:gd name="connsiteY4" fmla="*/ 3253933 h 3447392"/>
            <a:gd name="connsiteX5" fmla="*/ 0 w 6222254"/>
            <a:gd name="connsiteY5" fmla="*/ 3447392 h 3447392"/>
            <a:gd name="connsiteX6" fmla="*/ 1949938 w 6222254"/>
            <a:gd name="connsiteY6" fmla="*/ 2948492 h 3447392"/>
            <a:gd name="connsiteX7" fmla="*/ 4090732 w 6222254"/>
            <a:gd name="connsiteY7" fmla="*/ 1051119 h 3447392"/>
            <a:gd name="connsiteX0" fmla="*/ 4090732 w 6222254"/>
            <a:gd name="connsiteY0" fmla="*/ 830684 h 3226957"/>
            <a:gd name="connsiteX1" fmla="*/ 6221398 w 6222254"/>
            <a:gd name="connsiteY1" fmla="*/ 0 h 3226957"/>
            <a:gd name="connsiteX2" fmla="*/ 6222254 w 6222254"/>
            <a:gd name="connsiteY2" fmla="*/ 1598261 h 3226957"/>
            <a:gd name="connsiteX3" fmla="*/ 4073305 w 6222254"/>
            <a:gd name="connsiteY3" fmla="*/ 2089318 h 3226957"/>
            <a:gd name="connsiteX4" fmla="*/ 1958589 w 6222254"/>
            <a:gd name="connsiteY4" fmla="*/ 3033498 h 3226957"/>
            <a:gd name="connsiteX5" fmla="*/ 0 w 6222254"/>
            <a:gd name="connsiteY5" fmla="*/ 3226957 h 3226957"/>
            <a:gd name="connsiteX6" fmla="*/ 1949938 w 6222254"/>
            <a:gd name="connsiteY6" fmla="*/ 2728057 h 3226957"/>
            <a:gd name="connsiteX7" fmla="*/ 4090732 w 6222254"/>
            <a:gd name="connsiteY7" fmla="*/ 830684 h 3226957"/>
            <a:gd name="connsiteX0" fmla="*/ 4090732 w 6222254"/>
            <a:gd name="connsiteY0" fmla="*/ 830684 h 3226957"/>
            <a:gd name="connsiteX1" fmla="*/ 6221398 w 6222254"/>
            <a:gd name="connsiteY1" fmla="*/ 0 h 3226957"/>
            <a:gd name="connsiteX2" fmla="*/ 6222254 w 6222254"/>
            <a:gd name="connsiteY2" fmla="*/ 1613291 h 3226957"/>
            <a:gd name="connsiteX3" fmla="*/ 4073305 w 6222254"/>
            <a:gd name="connsiteY3" fmla="*/ 2089318 h 3226957"/>
            <a:gd name="connsiteX4" fmla="*/ 1958589 w 6222254"/>
            <a:gd name="connsiteY4" fmla="*/ 3033498 h 3226957"/>
            <a:gd name="connsiteX5" fmla="*/ 0 w 6222254"/>
            <a:gd name="connsiteY5" fmla="*/ 3226957 h 3226957"/>
            <a:gd name="connsiteX6" fmla="*/ 1949938 w 6222254"/>
            <a:gd name="connsiteY6" fmla="*/ 2728057 h 3226957"/>
            <a:gd name="connsiteX7" fmla="*/ 4090732 w 6222254"/>
            <a:gd name="connsiteY7" fmla="*/ 830684 h 3226957"/>
            <a:gd name="connsiteX0" fmla="*/ 4217554 w 6349076"/>
            <a:gd name="connsiteY0" fmla="*/ 830684 h 3235156"/>
            <a:gd name="connsiteX1" fmla="*/ 6348220 w 6349076"/>
            <a:gd name="connsiteY1" fmla="*/ 0 h 3235156"/>
            <a:gd name="connsiteX2" fmla="*/ 6349076 w 6349076"/>
            <a:gd name="connsiteY2" fmla="*/ 1613291 h 3235156"/>
            <a:gd name="connsiteX3" fmla="*/ 4200127 w 6349076"/>
            <a:gd name="connsiteY3" fmla="*/ 2089318 h 3235156"/>
            <a:gd name="connsiteX4" fmla="*/ 2085411 w 6349076"/>
            <a:gd name="connsiteY4" fmla="*/ 3033498 h 3235156"/>
            <a:gd name="connsiteX5" fmla="*/ 0 w 6349076"/>
            <a:gd name="connsiteY5" fmla="*/ 3235156 h 3235156"/>
            <a:gd name="connsiteX6" fmla="*/ 2076760 w 6349076"/>
            <a:gd name="connsiteY6" fmla="*/ 2728057 h 3235156"/>
            <a:gd name="connsiteX7" fmla="*/ 4217554 w 6349076"/>
            <a:gd name="connsiteY7" fmla="*/ 830684 h 3235156"/>
            <a:gd name="connsiteX0" fmla="*/ 4217554 w 6349076"/>
            <a:gd name="connsiteY0" fmla="*/ 830684 h 3235156"/>
            <a:gd name="connsiteX1" fmla="*/ 6348220 w 6349076"/>
            <a:gd name="connsiteY1" fmla="*/ 0 h 3235156"/>
            <a:gd name="connsiteX2" fmla="*/ 6349076 w 6349076"/>
            <a:gd name="connsiteY2" fmla="*/ 1613291 h 3235156"/>
            <a:gd name="connsiteX3" fmla="*/ 4200127 w 6349076"/>
            <a:gd name="connsiteY3" fmla="*/ 2089318 h 3235156"/>
            <a:gd name="connsiteX4" fmla="*/ 2132970 w 6349076"/>
            <a:gd name="connsiteY4" fmla="*/ 3021628 h 3235156"/>
            <a:gd name="connsiteX5" fmla="*/ 0 w 6349076"/>
            <a:gd name="connsiteY5" fmla="*/ 3235156 h 3235156"/>
            <a:gd name="connsiteX6" fmla="*/ 2076760 w 6349076"/>
            <a:gd name="connsiteY6" fmla="*/ 2728057 h 3235156"/>
            <a:gd name="connsiteX7" fmla="*/ 4217554 w 6349076"/>
            <a:gd name="connsiteY7" fmla="*/ 830684 h 3235156"/>
            <a:gd name="connsiteX0" fmla="*/ 4217554 w 6349076"/>
            <a:gd name="connsiteY0" fmla="*/ 830684 h 3235156"/>
            <a:gd name="connsiteX1" fmla="*/ 6348220 w 6349076"/>
            <a:gd name="connsiteY1" fmla="*/ 0 h 3235156"/>
            <a:gd name="connsiteX2" fmla="*/ 6349076 w 6349076"/>
            <a:gd name="connsiteY2" fmla="*/ 1613291 h 3235156"/>
            <a:gd name="connsiteX3" fmla="*/ 4200127 w 6349076"/>
            <a:gd name="connsiteY3" fmla="*/ 2089318 h 3235156"/>
            <a:gd name="connsiteX4" fmla="*/ 2132970 w 6349076"/>
            <a:gd name="connsiteY4" fmla="*/ 3021628 h 3235156"/>
            <a:gd name="connsiteX5" fmla="*/ 0 w 6349076"/>
            <a:gd name="connsiteY5" fmla="*/ 3235156 h 3235156"/>
            <a:gd name="connsiteX6" fmla="*/ 2132245 w 6349076"/>
            <a:gd name="connsiteY6" fmla="*/ 2739927 h 3235156"/>
            <a:gd name="connsiteX7" fmla="*/ 4217554 w 6349076"/>
            <a:gd name="connsiteY7" fmla="*/ 830684 h 3235156"/>
            <a:gd name="connsiteX0" fmla="*/ 4217554 w 6349076"/>
            <a:gd name="connsiteY0" fmla="*/ 830684 h 3235156"/>
            <a:gd name="connsiteX1" fmla="*/ 6348220 w 6349076"/>
            <a:gd name="connsiteY1" fmla="*/ 0 h 3235156"/>
            <a:gd name="connsiteX2" fmla="*/ 6349076 w 6349076"/>
            <a:gd name="connsiteY2" fmla="*/ 1613291 h 3235156"/>
            <a:gd name="connsiteX3" fmla="*/ 4279391 w 6349076"/>
            <a:gd name="connsiteY3" fmla="*/ 2089318 h 3235156"/>
            <a:gd name="connsiteX4" fmla="*/ 2132970 w 6349076"/>
            <a:gd name="connsiteY4" fmla="*/ 3021628 h 3235156"/>
            <a:gd name="connsiteX5" fmla="*/ 0 w 6349076"/>
            <a:gd name="connsiteY5" fmla="*/ 3235156 h 3235156"/>
            <a:gd name="connsiteX6" fmla="*/ 2132245 w 6349076"/>
            <a:gd name="connsiteY6" fmla="*/ 2739927 h 3235156"/>
            <a:gd name="connsiteX7" fmla="*/ 4217554 w 6349076"/>
            <a:gd name="connsiteY7" fmla="*/ 830684 h 3235156"/>
            <a:gd name="connsiteX0" fmla="*/ 4249259 w 6349076"/>
            <a:gd name="connsiteY0" fmla="*/ 830684 h 3235156"/>
            <a:gd name="connsiteX1" fmla="*/ 6348220 w 6349076"/>
            <a:gd name="connsiteY1" fmla="*/ 0 h 3235156"/>
            <a:gd name="connsiteX2" fmla="*/ 6349076 w 6349076"/>
            <a:gd name="connsiteY2" fmla="*/ 1613291 h 3235156"/>
            <a:gd name="connsiteX3" fmla="*/ 4279391 w 6349076"/>
            <a:gd name="connsiteY3" fmla="*/ 2089318 h 3235156"/>
            <a:gd name="connsiteX4" fmla="*/ 2132970 w 6349076"/>
            <a:gd name="connsiteY4" fmla="*/ 3021628 h 3235156"/>
            <a:gd name="connsiteX5" fmla="*/ 0 w 6349076"/>
            <a:gd name="connsiteY5" fmla="*/ 3235156 h 3235156"/>
            <a:gd name="connsiteX6" fmla="*/ 2132245 w 6349076"/>
            <a:gd name="connsiteY6" fmla="*/ 2739927 h 3235156"/>
            <a:gd name="connsiteX7" fmla="*/ 4249259 w 6349076"/>
            <a:gd name="connsiteY7" fmla="*/ 830684 h 3235156"/>
            <a:gd name="connsiteX0" fmla="*/ 4249259 w 6356153"/>
            <a:gd name="connsiteY0" fmla="*/ 901953 h 3306425"/>
            <a:gd name="connsiteX1" fmla="*/ 6356146 w 6356153"/>
            <a:gd name="connsiteY1" fmla="*/ 0 h 3306425"/>
            <a:gd name="connsiteX2" fmla="*/ 6349076 w 6356153"/>
            <a:gd name="connsiteY2" fmla="*/ 1684560 h 3306425"/>
            <a:gd name="connsiteX3" fmla="*/ 4279391 w 6356153"/>
            <a:gd name="connsiteY3" fmla="*/ 2160587 h 3306425"/>
            <a:gd name="connsiteX4" fmla="*/ 2132970 w 6356153"/>
            <a:gd name="connsiteY4" fmla="*/ 3092897 h 3306425"/>
            <a:gd name="connsiteX5" fmla="*/ 0 w 6356153"/>
            <a:gd name="connsiteY5" fmla="*/ 3306425 h 3306425"/>
            <a:gd name="connsiteX6" fmla="*/ 2132245 w 6356153"/>
            <a:gd name="connsiteY6" fmla="*/ 2811196 h 3306425"/>
            <a:gd name="connsiteX7" fmla="*/ 4249259 w 6356153"/>
            <a:gd name="connsiteY7" fmla="*/ 901953 h 3306425"/>
            <a:gd name="connsiteX0" fmla="*/ 4143165 w 6250059"/>
            <a:gd name="connsiteY0" fmla="*/ 901953 h 3291614"/>
            <a:gd name="connsiteX1" fmla="*/ 6250052 w 6250059"/>
            <a:gd name="connsiteY1" fmla="*/ 0 h 3291614"/>
            <a:gd name="connsiteX2" fmla="*/ 6242982 w 6250059"/>
            <a:gd name="connsiteY2" fmla="*/ 1684560 h 3291614"/>
            <a:gd name="connsiteX3" fmla="*/ 4173297 w 6250059"/>
            <a:gd name="connsiteY3" fmla="*/ 2160587 h 3291614"/>
            <a:gd name="connsiteX4" fmla="*/ 2026876 w 6250059"/>
            <a:gd name="connsiteY4" fmla="*/ 3092897 h 3291614"/>
            <a:gd name="connsiteX5" fmla="*/ 0 w 6250059"/>
            <a:gd name="connsiteY5" fmla="*/ 3291614 h 3291614"/>
            <a:gd name="connsiteX6" fmla="*/ 2026151 w 6250059"/>
            <a:gd name="connsiteY6" fmla="*/ 2811196 h 3291614"/>
            <a:gd name="connsiteX7" fmla="*/ 4143165 w 6250059"/>
            <a:gd name="connsiteY7" fmla="*/ 901953 h 3291614"/>
            <a:gd name="connsiteX0" fmla="*/ 4143165 w 6250059"/>
            <a:gd name="connsiteY0" fmla="*/ 901953 h 3291614"/>
            <a:gd name="connsiteX1" fmla="*/ 6250052 w 6250059"/>
            <a:gd name="connsiteY1" fmla="*/ 0 h 3291614"/>
            <a:gd name="connsiteX2" fmla="*/ 6242982 w 6250059"/>
            <a:gd name="connsiteY2" fmla="*/ 1684560 h 3291614"/>
            <a:gd name="connsiteX3" fmla="*/ 4173297 w 6250059"/>
            <a:gd name="connsiteY3" fmla="*/ 2160587 h 3291614"/>
            <a:gd name="connsiteX4" fmla="*/ 2026876 w 6250059"/>
            <a:gd name="connsiteY4" fmla="*/ 3122517 h 3291614"/>
            <a:gd name="connsiteX5" fmla="*/ 0 w 6250059"/>
            <a:gd name="connsiteY5" fmla="*/ 3291614 h 3291614"/>
            <a:gd name="connsiteX6" fmla="*/ 2026151 w 6250059"/>
            <a:gd name="connsiteY6" fmla="*/ 2811196 h 3291614"/>
            <a:gd name="connsiteX7" fmla="*/ 4143165 w 6250059"/>
            <a:gd name="connsiteY7" fmla="*/ 901953 h 3291614"/>
            <a:gd name="connsiteX0" fmla="*/ 4143165 w 6250059"/>
            <a:gd name="connsiteY0" fmla="*/ 901953 h 3291614"/>
            <a:gd name="connsiteX1" fmla="*/ 6250052 w 6250059"/>
            <a:gd name="connsiteY1" fmla="*/ 0 h 3291614"/>
            <a:gd name="connsiteX2" fmla="*/ 6242982 w 6250059"/>
            <a:gd name="connsiteY2" fmla="*/ 1684560 h 3291614"/>
            <a:gd name="connsiteX3" fmla="*/ 4137932 w 6250059"/>
            <a:gd name="connsiteY3" fmla="*/ 2123561 h 3291614"/>
            <a:gd name="connsiteX4" fmla="*/ 2026876 w 6250059"/>
            <a:gd name="connsiteY4" fmla="*/ 3122517 h 3291614"/>
            <a:gd name="connsiteX5" fmla="*/ 0 w 6250059"/>
            <a:gd name="connsiteY5" fmla="*/ 3291614 h 3291614"/>
            <a:gd name="connsiteX6" fmla="*/ 2026151 w 6250059"/>
            <a:gd name="connsiteY6" fmla="*/ 2811196 h 3291614"/>
            <a:gd name="connsiteX7" fmla="*/ 4143165 w 6250059"/>
            <a:gd name="connsiteY7" fmla="*/ 901953 h 3291614"/>
            <a:gd name="connsiteX0" fmla="*/ 4143165 w 6250053"/>
            <a:gd name="connsiteY0" fmla="*/ 901953 h 3291614"/>
            <a:gd name="connsiteX1" fmla="*/ 6250052 w 6250053"/>
            <a:gd name="connsiteY1" fmla="*/ 0 h 3291614"/>
            <a:gd name="connsiteX2" fmla="*/ 6207617 w 6250053"/>
            <a:gd name="connsiteY2" fmla="*/ 1654939 h 3291614"/>
            <a:gd name="connsiteX3" fmla="*/ 4137932 w 6250053"/>
            <a:gd name="connsiteY3" fmla="*/ 2123561 h 3291614"/>
            <a:gd name="connsiteX4" fmla="*/ 2026876 w 6250053"/>
            <a:gd name="connsiteY4" fmla="*/ 3122517 h 3291614"/>
            <a:gd name="connsiteX5" fmla="*/ 0 w 6250053"/>
            <a:gd name="connsiteY5" fmla="*/ 3291614 h 3291614"/>
            <a:gd name="connsiteX6" fmla="*/ 2026151 w 6250053"/>
            <a:gd name="connsiteY6" fmla="*/ 2811196 h 3291614"/>
            <a:gd name="connsiteX7" fmla="*/ 4143165 w 6250053"/>
            <a:gd name="connsiteY7" fmla="*/ 901953 h 3291614"/>
            <a:gd name="connsiteX0" fmla="*/ 4143165 w 6250059"/>
            <a:gd name="connsiteY0" fmla="*/ 901953 h 3291614"/>
            <a:gd name="connsiteX1" fmla="*/ 6250052 w 6250059"/>
            <a:gd name="connsiteY1" fmla="*/ 0 h 3291614"/>
            <a:gd name="connsiteX2" fmla="*/ 6242910 w 6250059"/>
            <a:gd name="connsiteY2" fmla="*/ 1654939 h 3291614"/>
            <a:gd name="connsiteX3" fmla="*/ 4137932 w 6250059"/>
            <a:gd name="connsiteY3" fmla="*/ 2123561 h 3291614"/>
            <a:gd name="connsiteX4" fmla="*/ 2026876 w 6250059"/>
            <a:gd name="connsiteY4" fmla="*/ 3122517 h 3291614"/>
            <a:gd name="connsiteX5" fmla="*/ 0 w 6250059"/>
            <a:gd name="connsiteY5" fmla="*/ 3291614 h 3291614"/>
            <a:gd name="connsiteX6" fmla="*/ 2026151 w 6250059"/>
            <a:gd name="connsiteY6" fmla="*/ 2811196 h 3291614"/>
            <a:gd name="connsiteX7" fmla="*/ 4143165 w 6250059"/>
            <a:gd name="connsiteY7" fmla="*/ 901953 h 3291614"/>
            <a:gd name="connsiteX0" fmla="*/ 4143165 w 6250059"/>
            <a:gd name="connsiteY0" fmla="*/ 901953 h 3291614"/>
            <a:gd name="connsiteX1" fmla="*/ 6250052 w 6250059"/>
            <a:gd name="connsiteY1" fmla="*/ 0 h 3291614"/>
            <a:gd name="connsiteX2" fmla="*/ 6242910 w 6250059"/>
            <a:gd name="connsiteY2" fmla="*/ 1654939 h 3291614"/>
            <a:gd name="connsiteX3" fmla="*/ 4137932 w 6250059"/>
            <a:gd name="connsiteY3" fmla="*/ 2123561 h 3291614"/>
            <a:gd name="connsiteX4" fmla="*/ 2073934 w 6250059"/>
            <a:gd name="connsiteY4" fmla="*/ 3060877 h 3291614"/>
            <a:gd name="connsiteX5" fmla="*/ 0 w 6250059"/>
            <a:gd name="connsiteY5" fmla="*/ 3291614 h 3291614"/>
            <a:gd name="connsiteX6" fmla="*/ 2026151 w 6250059"/>
            <a:gd name="connsiteY6" fmla="*/ 2811196 h 3291614"/>
            <a:gd name="connsiteX7" fmla="*/ 4143165 w 6250059"/>
            <a:gd name="connsiteY7" fmla="*/ 901953 h 3291614"/>
            <a:gd name="connsiteX0" fmla="*/ 4143165 w 6250059"/>
            <a:gd name="connsiteY0" fmla="*/ 901953 h 3291614"/>
            <a:gd name="connsiteX1" fmla="*/ 6250052 w 6250059"/>
            <a:gd name="connsiteY1" fmla="*/ 0 h 3291614"/>
            <a:gd name="connsiteX2" fmla="*/ 6242910 w 6250059"/>
            <a:gd name="connsiteY2" fmla="*/ 1654939 h 3291614"/>
            <a:gd name="connsiteX3" fmla="*/ 4137932 w 6250059"/>
            <a:gd name="connsiteY3" fmla="*/ 2123561 h 3291614"/>
            <a:gd name="connsiteX4" fmla="*/ 2073934 w 6250059"/>
            <a:gd name="connsiteY4" fmla="*/ 3060877 h 3291614"/>
            <a:gd name="connsiteX5" fmla="*/ 0 w 6250059"/>
            <a:gd name="connsiteY5" fmla="*/ 3291614 h 3291614"/>
            <a:gd name="connsiteX6" fmla="*/ 2068438 w 6250059"/>
            <a:gd name="connsiteY6" fmla="*/ 2784068 h 3291614"/>
            <a:gd name="connsiteX7" fmla="*/ 4143165 w 6250059"/>
            <a:gd name="connsiteY7" fmla="*/ 901953 h 3291614"/>
            <a:gd name="connsiteX0" fmla="*/ 4160080 w 6250059"/>
            <a:gd name="connsiteY0" fmla="*/ 947167 h 3291614"/>
            <a:gd name="connsiteX1" fmla="*/ 6250052 w 6250059"/>
            <a:gd name="connsiteY1" fmla="*/ 0 h 3291614"/>
            <a:gd name="connsiteX2" fmla="*/ 6242910 w 6250059"/>
            <a:gd name="connsiteY2" fmla="*/ 1654939 h 3291614"/>
            <a:gd name="connsiteX3" fmla="*/ 4137932 w 6250059"/>
            <a:gd name="connsiteY3" fmla="*/ 2123561 h 3291614"/>
            <a:gd name="connsiteX4" fmla="*/ 2073934 w 6250059"/>
            <a:gd name="connsiteY4" fmla="*/ 3060877 h 3291614"/>
            <a:gd name="connsiteX5" fmla="*/ 0 w 6250059"/>
            <a:gd name="connsiteY5" fmla="*/ 3291614 h 3291614"/>
            <a:gd name="connsiteX6" fmla="*/ 2068438 w 6250059"/>
            <a:gd name="connsiteY6" fmla="*/ 2784068 h 3291614"/>
            <a:gd name="connsiteX7" fmla="*/ 4160080 w 6250059"/>
            <a:gd name="connsiteY7" fmla="*/ 947167 h 3291614"/>
            <a:gd name="connsiteX0" fmla="*/ 4160080 w 6266968"/>
            <a:gd name="connsiteY0" fmla="*/ 920039 h 3264486"/>
            <a:gd name="connsiteX1" fmla="*/ 6266966 w 6266968"/>
            <a:gd name="connsiteY1" fmla="*/ 0 h 3264486"/>
            <a:gd name="connsiteX2" fmla="*/ 6242910 w 6266968"/>
            <a:gd name="connsiteY2" fmla="*/ 1627811 h 3264486"/>
            <a:gd name="connsiteX3" fmla="*/ 4137932 w 6266968"/>
            <a:gd name="connsiteY3" fmla="*/ 2096433 h 3264486"/>
            <a:gd name="connsiteX4" fmla="*/ 2073934 w 6266968"/>
            <a:gd name="connsiteY4" fmla="*/ 3033749 h 3264486"/>
            <a:gd name="connsiteX5" fmla="*/ 0 w 6266968"/>
            <a:gd name="connsiteY5" fmla="*/ 3264486 h 3264486"/>
            <a:gd name="connsiteX6" fmla="*/ 2068438 w 6266968"/>
            <a:gd name="connsiteY6" fmla="*/ 2756940 h 3264486"/>
            <a:gd name="connsiteX7" fmla="*/ 4160080 w 6266968"/>
            <a:gd name="connsiteY7" fmla="*/ 920039 h 3264486"/>
            <a:gd name="connsiteX0" fmla="*/ 4168537 w 6275425"/>
            <a:gd name="connsiteY0" fmla="*/ 920039 h 3228316"/>
            <a:gd name="connsiteX1" fmla="*/ 6275423 w 6275425"/>
            <a:gd name="connsiteY1" fmla="*/ 0 h 3228316"/>
            <a:gd name="connsiteX2" fmla="*/ 6251367 w 6275425"/>
            <a:gd name="connsiteY2" fmla="*/ 1627811 h 3228316"/>
            <a:gd name="connsiteX3" fmla="*/ 4146389 w 6275425"/>
            <a:gd name="connsiteY3" fmla="*/ 2096433 h 3228316"/>
            <a:gd name="connsiteX4" fmla="*/ 2082391 w 6275425"/>
            <a:gd name="connsiteY4" fmla="*/ 3033749 h 3228316"/>
            <a:gd name="connsiteX5" fmla="*/ 0 w 6275425"/>
            <a:gd name="connsiteY5" fmla="*/ 3228316 h 3228316"/>
            <a:gd name="connsiteX6" fmla="*/ 2076895 w 6275425"/>
            <a:gd name="connsiteY6" fmla="*/ 2756940 h 3228316"/>
            <a:gd name="connsiteX7" fmla="*/ 4168537 w 6275425"/>
            <a:gd name="connsiteY7" fmla="*/ 920039 h 3228316"/>
            <a:gd name="connsiteX0" fmla="*/ 4168537 w 6275425"/>
            <a:gd name="connsiteY0" fmla="*/ 871612 h 3228316"/>
            <a:gd name="connsiteX1" fmla="*/ 6275423 w 6275425"/>
            <a:gd name="connsiteY1" fmla="*/ 0 h 3228316"/>
            <a:gd name="connsiteX2" fmla="*/ 6251367 w 6275425"/>
            <a:gd name="connsiteY2" fmla="*/ 1627811 h 3228316"/>
            <a:gd name="connsiteX3" fmla="*/ 4146389 w 6275425"/>
            <a:gd name="connsiteY3" fmla="*/ 2096433 h 3228316"/>
            <a:gd name="connsiteX4" fmla="*/ 2082391 w 6275425"/>
            <a:gd name="connsiteY4" fmla="*/ 3033749 h 3228316"/>
            <a:gd name="connsiteX5" fmla="*/ 0 w 6275425"/>
            <a:gd name="connsiteY5" fmla="*/ 3228316 h 3228316"/>
            <a:gd name="connsiteX6" fmla="*/ 2076895 w 6275425"/>
            <a:gd name="connsiteY6" fmla="*/ 2756940 h 3228316"/>
            <a:gd name="connsiteX7" fmla="*/ 4168537 w 6275425"/>
            <a:gd name="connsiteY7" fmla="*/ 871612 h 3228316"/>
            <a:gd name="connsiteX0" fmla="*/ 4168537 w 6276739"/>
            <a:gd name="connsiteY0" fmla="*/ 871612 h 3228316"/>
            <a:gd name="connsiteX1" fmla="*/ 6275423 w 6276739"/>
            <a:gd name="connsiteY1" fmla="*/ 0 h 3228316"/>
            <a:gd name="connsiteX2" fmla="*/ 6276739 w 6276739"/>
            <a:gd name="connsiteY2" fmla="*/ 1627811 h 3228316"/>
            <a:gd name="connsiteX3" fmla="*/ 4146389 w 6276739"/>
            <a:gd name="connsiteY3" fmla="*/ 2096433 h 3228316"/>
            <a:gd name="connsiteX4" fmla="*/ 2082391 w 6276739"/>
            <a:gd name="connsiteY4" fmla="*/ 3033749 h 3228316"/>
            <a:gd name="connsiteX5" fmla="*/ 0 w 6276739"/>
            <a:gd name="connsiteY5" fmla="*/ 3228316 h 3228316"/>
            <a:gd name="connsiteX6" fmla="*/ 2076895 w 6276739"/>
            <a:gd name="connsiteY6" fmla="*/ 2756940 h 3228316"/>
            <a:gd name="connsiteX7" fmla="*/ 4168537 w 6276739"/>
            <a:gd name="connsiteY7" fmla="*/ 871612 h 3228316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  <a:cxn ang="0">
              <a:pos x="connsiteX4" y="connsiteY4"/>
            </a:cxn>
            <a:cxn ang="0">
              <a:pos x="connsiteX5" y="connsiteY5"/>
            </a:cxn>
            <a:cxn ang="0">
              <a:pos x="connsiteX6" y="connsiteY6"/>
            </a:cxn>
            <a:cxn ang="0">
              <a:pos x="connsiteX7" y="connsiteY7"/>
            </a:cxn>
          </a:cxnLst>
          <a:rect l="l" t="t" r="r" b="b"/>
          <a:pathLst>
            <a:path w="6276739" h="3228316">
              <a:moveTo>
                <a:pt x="4168537" y="871612"/>
              </a:moveTo>
              <a:lnTo>
                <a:pt x="6275423" y="0"/>
              </a:lnTo>
              <a:cubicBezTo>
                <a:pt x="6275708" y="606232"/>
                <a:pt x="6276454" y="1021579"/>
                <a:pt x="6276739" y="1627811"/>
              </a:cubicBezTo>
              <a:lnTo>
                <a:pt x="4146389" y="2096433"/>
              </a:lnTo>
              <a:lnTo>
                <a:pt x="2082391" y="3033749"/>
              </a:lnTo>
              <a:lnTo>
                <a:pt x="0" y="3228316"/>
              </a:lnTo>
              <a:lnTo>
                <a:pt x="2076895" y="2756940"/>
              </a:lnTo>
              <a:lnTo>
                <a:pt x="4168537" y="871612"/>
              </a:lnTo>
              <a:close/>
            </a:path>
          </a:pathLst>
        </a:custGeom>
        <a:solidFill xmlns:a="http://schemas.openxmlformats.org/drawingml/2006/main">
          <a:srgbClr val="4664AA">
            <a:alpha val="3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de-DE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F02CA-77CB-4E54-B712-21E588799EE8}" type="datetimeFigureOut">
              <a:rPr lang="de-DE" smtClean="0"/>
              <a:t>01.02.2021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F729A-0AF0-4995-B32B-9504BC6896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0794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Himmel, draußen, Stadt, mehrere enthält.&#10;&#10;Automatisch generierte Beschreibung">
            <a:extLst>
              <a:ext uri="{FF2B5EF4-FFF2-40B4-BE49-F238E27FC236}">
                <a16:creationId xmlns:a16="http://schemas.microsoft.com/office/drawing/2014/main" id="{29516F49-74C5-499F-8B55-87E2B84781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4"/>
          <a:stretch/>
        </p:blipFill>
        <p:spPr>
          <a:xfrm>
            <a:off x="99391" y="2216426"/>
            <a:ext cx="12016500" cy="414622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4A4FA1F-572C-4F3C-AB2C-552C89D6A7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4" y="-11724"/>
            <a:ext cx="12212841" cy="6869723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4090895A-30BF-4A15-94E0-FFEF7CFE873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83" y="458359"/>
            <a:ext cx="2156754" cy="993458"/>
          </a:xfrm>
          <a:prstGeom prst="rect">
            <a:avLst/>
          </a:prstGeom>
        </p:spPr>
      </p:pic>
      <p:sp>
        <p:nvSpPr>
          <p:cNvPr id="24" name="Text Box 21">
            <a:extLst>
              <a:ext uri="{FF2B5EF4-FFF2-40B4-BE49-F238E27FC236}">
                <a16:creationId xmlns:a16="http://schemas.microsoft.com/office/drawing/2014/main" id="{06FC442B-9238-4D7D-AE83-C3F29F1B7AA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2" y="3352228"/>
            <a:ext cx="9555517" cy="20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ctr">
            <a:spAutoFit/>
          </a:bodyPr>
          <a:lstStyle/>
          <a:p>
            <a:pPr>
              <a:defRPr/>
            </a:pPr>
            <a:r>
              <a:rPr lang="de-DE" sz="1340" noProof="0" dirty="0">
                <a:solidFill>
                  <a:schemeClr val="bg1"/>
                </a:solidFill>
              </a:rPr>
              <a:t>Institut für Mikroverfahrenstechnik</a:t>
            </a:r>
            <a:r>
              <a:rPr lang="de-DE" sz="1340" baseline="0" noProof="0" dirty="0">
                <a:solidFill>
                  <a:schemeClr val="bg1"/>
                </a:solidFill>
              </a:rPr>
              <a:t> (IMVT)</a:t>
            </a:r>
            <a:endParaRPr lang="de-DE" sz="1340" dirty="0">
              <a:solidFill>
                <a:schemeClr val="bg1"/>
              </a:solidFill>
            </a:endParaRP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id="{8B90B0AC-C3A4-45BF-ABCA-1F7E06B019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1" y="6525686"/>
            <a:ext cx="4808893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r>
              <a:rPr lang="de-DE" sz="1100" dirty="0"/>
              <a:t>KIT</a:t>
            </a:r>
            <a:r>
              <a:rPr lang="de-DE" sz="1100" baseline="0" dirty="0"/>
              <a:t> </a:t>
            </a:r>
            <a:r>
              <a:rPr lang="de-DE" sz="1100" dirty="0"/>
              <a:t>– Die Forschungsuniversität in der Helmholtz-Gemeinschaft</a:t>
            </a:r>
          </a:p>
        </p:txBody>
      </p:sp>
      <p:sp>
        <p:nvSpPr>
          <p:cNvPr id="29" name="Text Box 14">
            <a:extLst>
              <a:ext uri="{FF2B5EF4-FFF2-40B4-BE49-F238E27FC236}">
                <a16:creationId xmlns:a16="http://schemas.microsoft.com/office/drawing/2014/main" id="{F16E5C71-17DC-4E14-A36D-AE67CD44D7A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0071099" y="6417776"/>
            <a:ext cx="2006600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de-DE" sz="2300" b="1" dirty="0">
                <a:solidFill>
                  <a:schemeClr val="bg1"/>
                </a:solidFill>
              </a:rPr>
              <a:t>www.kit.edu</a:t>
            </a:r>
          </a:p>
        </p:txBody>
      </p:sp>
      <p:sp>
        <p:nvSpPr>
          <p:cNvPr id="13" name="Textfeld 2">
            <a:extLst>
              <a:ext uri="{FF2B5EF4-FFF2-40B4-BE49-F238E27FC236}">
                <a16:creationId xmlns:a16="http://schemas.microsoft.com/office/drawing/2014/main" id="{B27AEA5A-38D9-4FAD-B506-E7A7671BC82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15581" y="6033280"/>
            <a:ext cx="2595811" cy="206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1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Foto: M. </a:t>
            </a:r>
            <a:r>
              <a:rPr lang="de-DE" sz="110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Breig</a:t>
            </a:r>
            <a:r>
              <a:rPr lang="de-DE" sz="11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und A. </a:t>
            </a:r>
            <a:r>
              <a:rPr lang="de-DE" sz="1100" i="1" dirty="0" err="1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Bramsiepe</a:t>
            </a:r>
            <a:r>
              <a:rPr lang="de-DE" sz="1100" i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KIT</a:t>
            </a: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24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EED28-0813-48F9-AD7B-C3F474617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266842F-36EC-49E9-AC66-9EB007252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52B680-CC44-46FC-A93F-4E9655E72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2E397-100A-475A-A700-491FA3AB1350}" type="datetime1">
              <a:rPr lang="de-DE" smtClean="0"/>
              <a:t>01.02.2021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520D94-8011-4067-9EDC-3FAEFF220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014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B59FA6F-E1AA-4777-A938-29505698E5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29700" y="323850"/>
            <a:ext cx="2628900" cy="5853113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89F0E4A-734C-478B-A5C1-DC36FE4AD3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33400" y="323850"/>
            <a:ext cx="8343900" cy="5853113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EC746F-EE53-4616-80E6-53E7FAE04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B1B60-3C25-4C77-AA2A-6C0DFFBDCBED}" type="datetime1">
              <a:rPr lang="de-DE" smtClean="0"/>
              <a:t>01.02.2021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07B5C8F-8341-4F40-8C12-2C5925ADC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8013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9FAF4A-98FA-4066-8B9E-CA0D85F23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2C87942-EC3B-41F9-B423-824D3C3745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244E0D-14A7-4B30-915C-2337D7AAF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3DED0A-B994-4DFB-A110-A8E07CC6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4773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38482-A4C7-42DF-9634-E3B98975D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05314"/>
            <a:ext cx="10515600" cy="1757362"/>
          </a:xfrm>
        </p:spPr>
        <p:txBody>
          <a:bodyPr anchor="t"/>
          <a:lstStyle>
            <a:lvl1pPr>
              <a:defRPr sz="5500" cap="all" baseline="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ECEB0C6-0D9E-4ADD-B029-512526865D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2843213"/>
            <a:ext cx="105156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25BB92-0C01-42FC-B768-1D40829A7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4651-21E3-4B05-A21A-F74B3E5F4A0D}" type="datetime1">
              <a:rPr lang="de-DE" smtClean="0"/>
              <a:t>01.02.2021</a:t>
            </a:fld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53AEFB2-DB19-4BB5-8BB0-51D8053E3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6149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014A50-2840-4153-8ACA-21DDA7417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C76C89-8E8C-4A66-8B31-797AD51435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4664" y="1266825"/>
            <a:ext cx="5495136" cy="48291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A0CBC72-16DA-4743-A938-06A0A3121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66825"/>
            <a:ext cx="5495136" cy="48291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4113EAF-40FF-498E-B96E-B770070E3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89D5-43E6-4D1F-B539-39F71ED417AC}" type="datetime1">
              <a:rPr lang="de-DE" smtClean="0"/>
              <a:t>01.02.2021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4CD4877-D48C-495B-8B04-F622FC226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7572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06C1A6E-EDD8-422C-9528-06F9CBF8D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64" y="1250546"/>
            <a:ext cx="547291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7BC53E-907B-434C-B849-6EB9897B4B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664" y="2152650"/>
            <a:ext cx="5472911" cy="4037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D479D9E-3156-4950-B7AC-7F88AF333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0546"/>
            <a:ext cx="5495136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FEC748-198E-476C-A61F-8533DBE171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52650"/>
            <a:ext cx="5495136" cy="4037013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F40AC501-5695-4386-935B-DB83960E7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A05B79-B596-4690-9895-C9C407BC3B99}" type="datetime1">
              <a:rPr lang="de-DE" smtClean="0"/>
              <a:t>01.02.2021</a:t>
            </a:fld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6D3C1AA5-42FD-4D92-B65E-F992356AC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F04BAF94-C42F-462E-82C0-763E495FC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35984"/>
            <a:ext cx="9178008" cy="62782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8047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6C626-8132-477C-94F0-A8B5D6D3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9F8FE1-C692-4F56-934A-4141099A0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EE44B-755F-4E88-9A1C-AFC9BAC62364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E3A87BF-61DB-4C5B-BDC1-0B1DEC742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63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DE91BA8-F339-42A0-BF2B-D7754B12C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FA5E6-A8F5-460C-A8CA-0B9880B32CAB}" type="datetime1">
              <a:rPr lang="de-DE" smtClean="0"/>
              <a:t>01.02.2021</a:t>
            </a:fld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1F3F036-A58A-460E-A412-F07557135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787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224A74-2B50-4671-B7C8-F6B84532D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58887"/>
            <a:ext cx="6484148" cy="484663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ABDF8E-853E-40DA-9E40-4DF3ECF08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664" y="1266825"/>
            <a:ext cx="4247361" cy="48466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42AD4C-CB86-40D0-A87F-685806730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C9E86-9A8D-49E8-8FC4-3CF1BF753F39}" type="datetime1">
              <a:rPr lang="de-DE" smtClean="0"/>
              <a:t>01.02.2021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00E594F-F0BE-4E57-97AE-D237D023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3977C42-FB14-40A6-80E5-05347C2E8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35984"/>
            <a:ext cx="9178008" cy="627829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118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E6374B-9795-430B-A495-F423F92A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5073" y="4633573"/>
            <a:ext cx="7191375" cy="67963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036DF784-93EB-4084-94D8-502B41B590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505074" y="635000"/>
            <a:ext cx="7191376" cy="385261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41D6B1-CAC9-43B5-8288-F21476CE2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05074" y="5386184"/>
            <a:ext cx="7191374" cy="92045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24A9041-3C06-495E-AF4A-4221DC9C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51AB5-3AFF-4E23-B380-FFE92C2B74DD}" type="datetime1">
              <a:rPr lang="de-DE" smtClean="0"/>
              <a:t>01.02.2021</a:t>
            </a:fld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A3ED597-52C7-4BAE-989E-C3C6448F5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203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7A379F1C-2660-4789-9972-53B64D55CC3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EB8BAE8-97B4-4801-B1D8-A8524D747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35984"/>
            <a:ext cx="9178008" cy="62782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3E77A8F-6878-4E61-BC0E-2E4E240C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664" y="1269206"/>
            <a:ext cx="11142672" cy="48502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CCE978-AE43-463A-92DA-4CC1B16737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5378" y="6452596"/>
            <a:ext cx="170046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513245-D076-4BBB-9726-3849BBE18C61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3F00E4-276F-4732-91E8-B5F61756D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79993" y="6452596"/>
            <a:ext cx="43538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61696EC4-B4CF-4701-AD06-A8439D6D8E1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02857D4-0246-458F-94E2-8F16CC0D7FB7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7336" y="329652"/>
            <a:ext cx="1440000" cy="663302"/>
          </a:xfrm>
          <a:prstGeom prst="rect">
            <a:avLst/>
          </a:prstGeom>
        </p:spPr>
      </p:pic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93D1C25E-2C0F-4541-AA98-2C41C9CFAF34}"/>
              </a:ext>
            </a:extLst>
          </p:cNvPr>
          <p:cNvSpPr txBox="1">
            <a:spLocks/>
          </p:cNvSpPr>
          <p:nvPr userDrawn="1"/>
        </p:nvSpPr>
        <p:spPr>
          <a:xfrm>
            <a:off x="7539488" y="6452596"/>
            <a:ext cx="4127848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de-DE" altLang="de-DE" sz="1200" noProof="0" dirty="0"/>
              <a:t>Institut für Mikroverfahrenstechnik (IMVT)</a:t>
            </a:r>
            <a:endParaRPr lang="de-DE" altLang="de-DE" sz="1200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5B9EB46B-7606-4890-BD73-ED5FCD332FBE}"/>
              </a:ext>
            </a:extLst>
          </p:cNvPr>
          <p:cNvSpPr txBox="1">
            <a:spLocks/>
          </p:cNvSpPr>
          <p:nvPr userDrawn="1"/>
        </p:nvSpPr>
        <p:spPr>
          <a:xfrm>
            <a:off x="2490006" y="6452596"/>
            <a:ext cx="497184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de-DE"/>
            </a:defPPr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dirty="0"/>
              <a:t>Dominik</a:t>
            </a:r>
            <a:r>
              <a:rPr lang="de-DE" sz="1200" baseline="0" dirty="0"/>
              <a:t> Heß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74606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0962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704975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52650" indent="-361950" algn="l" defTabSz="914400" rtl="0" eaLnBrk="1" latinLnBrk="0" hangingPunct="1">
        <a:lnSpc>
          <a:spcPct val="90000"/>
        </a:lnSpc>
        <a:spcBef>
          <a:spcPts val="600"/>
        </a:spcBef>
        <a:buSzPct val="88000"/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618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92B401D3-9C9F-457C-B31F-B21C8B9F33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5" y="1581150"/>
            <a:ext cx="11145675" cy="874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>
              <a:lnSpc>
                <a:spcPct val="90000"/>
              </a:lnSpc>
            </a:pPr>
            <a:r>
              <a:rPr lang="de-DE" altLang="de-DE" sz="3000" b="1" dirty="0"/>
              <a:t>Nutzung von CO</a:t>
            </a:r>
            <a:r>
              <a:rPr lang="de-DE" altLang="de-DE" sz="3000" b="1" baseline="-25000" dirty="0"/>
              <a:t>2 </a:t>
            </a:r>
            <a:r>
              <a:rPr lang="de-DE" altLang="de-DE" sz="3000" b="1" dirty="0"/>
              <a:t>aus Luft als Rohstoff für synthetische Kraftstoffe und Chemikalien</a:t>
            </a:r>
            <a:endParaRPr lang="de-DE" altLang="de-DE" sz="3000" b="1" baseline="-250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697FBC9-DE87-47E6-AB36-F4F0B38DC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685" y="2726724"/>
            <a:ext cx="8370888" cy="27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de-DE" b="1" dirty="0">
                <a:solidFill>
                  <a:srgbClr val="000000"/>
                </a:solidFill>
              </a:rPr>
              <a:t>Studie im Auftrag des Ministeriums für Verkehr Baden-Württemberg</a:t>
            </a:r>
          </a:p>
        </p:txBody>
      </p:sp>
    </p:spTree>
    <p:extLst>
      <p:ext uri="{BB962C8B-B14F-4D97-AF65-F5344CB8AC3E}">
        <p14:creationId xmlns:p14="http://schemas.microsoft.com/office/powerpoint/2010/main" val="124711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Auswahl von </a:t>
            </a:r>
            <a:r>
              <a:rPr lang="de-DE" dirty="0" err="1"/>
              <a:t>PtL</a:t>
            </a:r>
            <a:r>
              <a:rPr lang="de-DE" dirty="0"/>
              <a:t>- Zweigen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Fischer- </a:t>
            </a:r>
            <a:r>
              <a:rPr lang="de-DE" sz="2000" dirty="0" err="1"/>
              <a:t>Tropsch</a:t>
            </a:r>
            <a:r>
              <a:rPr lang="de-DE" sz="2000" dirty="0"/>
              <a:t>- Route: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Drop- In- Produkt für die erdölverarbeitende Industrie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Vielfältiges Produktspektrum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Verwendungsmöglichkeiten als Kraftstoff und Kohlenstoffquelle für zahlreiche Produktionsprozesse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Methanol- Route: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Produkt direkt in der chemischen Industrie verwendbar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Auch als Energieträger verwendbar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Ausgereiftes Industrieverfahren (TRL9)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Exotherme Synthesen, welche einen Teil der DAC-Regenerationswärme aufbringen könnten.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656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93457F-5908-461D-BB2B-759ADF38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35984"/>
            <a:ext cx="9178008" cy="789623"/>
          </a:xfrm>
        </p:spPr>
        <p:txBody>
          <a:bodyPr/>
          <a:lstStyle/>
          <a:p>
            <a:r>
              <a:rPr lang="de-DE" dirty="0"/>
              <a:t>Prozesssimulationen zur DAC-Wärmeabdeckung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BCF28-D42E-4017-8854-6C47B66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D55B28-0014-4B8B-84D1-EBDB6366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11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A6CC582A-9587-4D9E-9E71-CCF2949D9EC0}"/>
              </a:ext>
            </a:extLst>
          </p:cNvPr>
          <p:cNvGrpSpPr/>
          <p:nvPr/>
        </p:nvGrpSpPr>
        <p:grpSpPr>
          <a:xfrm>
            <a:off x="771688" y="1307436"/>
            <a:ext cx="10476286" cy="4948300"/>
            <a:chOff x="233824" y="-323009"/>
            <a:chExt cx="4926496" cy="4719163"/>
          </a:xfrm>
        </p:grpSpPr>
        <p:sp>
          <p:nvSpPr>
            <p:cNvPr id="7" name="Abgerundetes Rechteck 15">
              <a:extLst>
                <a:ext uri="{FF2B5EF4-FFF2-40B4-BE49-F238E27FC236}">
                  <a16:creationId xmlns:a16="http://schemas.microsoft.com/office/drawing/2014/main" id="{892A1279-4EB9-4090-B371-FC485461F319}"/>
                </a:ext>
              </a:extLst>
            </p:cNvPr>
            <p:cNvSpPr/>
            <p:nvPr/>
          </p:nvSpPr>
          <p:spPr>
            <a:xfrm>
              <a:off x="4008476" y="920949"/>
              <a:ext cx="1151844" cy="503522"/>
            </a:xfrm>
            <a:prstGeom prst="roundRect">
              <a:avLst/>
            </a:prstGeom>
            <a:solidFill>
              <a:srgbClr val="009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Methanol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8" name="Abgerundetes Rechteck 12">
              <a:extLst>
                <a:ext uri="{FF2B5EF4-FFF2-40B4-BE49-F238E27FC236}">
                  <a16:creationId xmlns:a16="http://schemas.microsoft.com/office/drawing/2014/main" id="{1623C56E-8A77-4076-948D-C30448103F17}"/>
                </a:ext>
              </a:extLst>
            </p:cNvPr>
            <p:cNvSpPr/>
            <p:nvPr/>
          </p:nvSpPr>
          <p:spPr>
            <a:xfrm>
              <a:off x="233824" y="2746469"/>
              <a:ext cx="1151844" cy="359387"/>
            </a:xfrm>
            <a:prstGeom prst="roundRect">
              <a:avLst/>
            </a:prstGeom>
            <a:solidFill>
              <a:srgbClr val="4664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Wasser (-stoff)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9" name="Abgerundetes Rechteck 12">
              <a:extLst>
                <a:ext uri="{FF2B5EF4-FFF2-40B4-BE49-F238E27FC236}">
                  <a16:creationId xmlns:a16="http://schemas.microsoft.com/office/drawing/2014/main" id="{BDE6CBAD-EB37-4DCB-A6AD-E36AFB1A52A2}"/>
                </a:ext>
              </a:extLst>
            </p:cNvPr>
            <p:cNvSpPr/>
            <p:nvPr/>
          </p:nvSpPr>
          <p:spPr>
            <a:xfrm>
              <a:off x="246185" y="1069145"/>
              <a:ext cx="1151844" cy="359387"/>
            </a:xfrm>
            <a:prstGeom prst="roundRect">
              <a:avLst/>
            </a:prstGeom>
            <a:solidFill>
              <a:srgbClr val="718BC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Wasserstoff</a:t>
              </a:r>
              <a:endParaRPr lang="de-DE" sz="2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0" name="Abgerundetes Rechteck 15">
              <a:extLst>
                <a:ext uri="{FF2B5EF4-FFF2-40B4-BE49-F238E27FC236}">
                  <a16:creationId xmlns:a16="http://schemas.microsoft.com/office/drawing/2014/main" id="{5BEE03BD-D555-4BE5-BBF7-C5BD6CA81FF1}"/>
                </a:ext>
              </a:extLst>
            </p:cNvPr>
            <p:cNvSpPr/>
            <p:nvPr/>
          </p:nvSpPr>
          <p:spPr>
            <a:xfrm>
              <a:off x="4008476" y="1647080"/>
              <a:ext cx="1151844" cy="685469"/>
            </a:xfrm>
            <a:prstGeom prst="roundRect">
              <a:avLst/>
            </a:prstGeom>
            <a:solidFill>
              <a:srgbClr val="009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Fischer- </a:t>
              </a:r>
              <a:r>
                <a:rPr lang="de-DE" sz="24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Tropsch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1" name="Abgerundetes Rechteck 6">
              <a:extLst>
                <a:ext uri="{FF2B5EF4-FFF2-40B4-BE49-F238E27FC236}">
                  <a16:creationId xmlns:a16="http://schemas.microsoft.com/office/drawing/2014/main" id="{4E13D048-E605-4AA6-9822-E8AAE8D8EDFE}"/>
                </a:ext>
              </a:extLst>
            </p:cNvPr>
            <p:cNvSpPr/>
            <p:nvPr/>
          </p:nvSpPr>
          <p:spPr>
            <a:xfrm>
              <a:off x="233824" y="1979965"/>
              <a:ext cx="1151844" cy="359387"/>
            </a:xfrm>
            <a:prstGeom prst="roundRect">
              <a:avLst/>
            </a:prstGeom>
            <a:solidFill>
              <a:srgbClr val="A78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de-DE" sz="2400" kern="1200" baseline="-25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de-DE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(LT-DAC)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2" name="Abgerundetes Rechteck 6">
              <a:extLst>
                <a:ext uri="{FF2B5EF4-FFF2-40B4-BE49-F238E27FC236}">
                  <a16:creationId xmlns:a16="http://schemas.microsoft.com/office/drawing/2014/main" id="{3CD39199-405C-4F04-A75A-CFC35613D55B}"/>
                </a:ext>
              </a:extLst>
            </p:cNvPr>
            <p:cNvSpPr/>
            <p:nvPr/>
          </p:nvSpPr>
          <p:spPr>
            <a:xfrm>
              <a:off x="239151" y="3657600"/>
              <a:ext cx="1151844" cy="359387"/>
            </a:xfrm>
            <a:prstGeom prst="roundRect">
              <a:avLst/>
            </a:prstGeom>
            <a:solidFill>
              <a:srgbClr val="A782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CO</a:t>
              </a:r>
              <a:r>
                <a:rPr lang="de-DE" sz="2400" kern="1200" baseline="-250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de-DE" sz="2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(LT-DAC)</a:t>
              </a:r>
              <a:endParaRPr lang="de-DE" sz="2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3" name="Abgerundetes Rechteck 15">
              <a:extLst>
                <a:ext uri="{FF2B5EF4-FFF2-40B4-BE49-F238E27FC236}">
                  <a16:creationId xmlns:a16="http://schemas.microsoft.com/office/drawing/2014/main" id="{038880F6-0880-468B-A1AB-F47A3C7B1A5C}"/>
                </a:ext>
              </a:extLst>
            </p:cNvPr>
            <p:cNvSpPr/>
            <p:nvPr/>
          </p:nvSpPr>
          <p:spPr>
            <a:xfrm>
              <a:off x="4002259" y="2881464"/>
              <a:ext cx="1151844" cy="503522"/>
            </a:xfrm>
            <a:prstGeom prst="roundRect">
              <a:avLst/>
            </a:prstGeom>
            <a:solidFill>
              <a:srgbClr val="009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Methanol</a:t>
              </a:r>
              <a:endParaRPr lang="de-DE" sz="2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14" name="Abgerundetes Rechteck 15">
              <a:extLst>
                <a:ext uri="{FF2B5EF4-FFF2-40B4-BE49-F238E27FC236}">
                  <a16:creationId xmlns:a16="http://schemas.microsoft.com/office/drawing/2014/main" id="{EB621DC2-73DF-468B-852F-5203ACA61672}"/>
                </a:ext>
              </a:extLst>
            </p:cNvPr>
            <p:cNvSpPr/>
            <p:nvPr/>
          </p:nvSpPr>
          <p:spPr>
            <a:xfrm>
              <a:off x="4008476" y="3657600"/>
              <a:ext cx="1151844" cy="738554"/>
            </a:xfrm>
            <a:prstGeom prst="roundRect">
              <a:avLst/>
            </a:prstGeom>
            <a:solidFill>
              <a:srgbClr val="0096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Fischer- </a:t>
              </a:r>
              <a:r>
                <a:rPr lang="de-DE" sz="2400" kern="1200" dirty="0" err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Tropsch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15" name="Gerade Verbindung mit Pfeil 14">
              <a:extLst>
                <a:ext uri="{FF2B5EF4-FFF2-40B4-BE49-F238E27FC236}">
                  <a16:creationId xmlns:a16="http://schemas.microsoft.com/office/drawing/2014/main" id="{EC08B565-742B-4E55-A5DE-37032A69AF1F}"/>
                </a:ext>
              </a:extLst>
            </p:cNvPr>
            <p:cNvCxnSpPr>
              <a:cxnSpLocks/>
              <a:stCxn id="9" idx="3"/>
              <a:endCxn id="21" idx="1"/>
            </p:cNvCxnSpPr>
            <p:nvPr/>
          </p:nvCxnSpPr>
          <p:spPr>
            <a:xfrm>
              <a:off x="1398029" y="1248839"/>
              <a:ext cx="740261" cy="4026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>
              <a:extLst>
                <a:ext uri="{FF2B5EF4-FFF2-40B4-BE49-F238E27FC236}">
                  <a16:creationId xmlns:a16="http://schemas.microsoft.com/office/drawing/2014/main" id="{C8F79BEA-25F5-4AD7-BA7B-952961712EEC}"/>
                </a:ext>
              </a:extLst>
            </p:cNvPr>
            <p:cNvCxnSpPr>
              <a:cxnSpLocks/>
              <a:stCxn id="11" idx="3"/>
              <a:endCxn id="21" idx="1"/>
            </p:cNvCxnSpPr>
            <p:nvPr/>
          </p:nvCxnSpPr>
          <p:spPr>
            <a:xfrm flipV="1">
              <a:off x="1385668" y="1651497"/>
              <a:ext cx="752622" cy="50816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 Verbindung mit Pfeil 16">
              <a:extLst>
                <a:ext uri="{FF2B5EF4-FFF2-40B4-BE49-F238E27FC236}">
                  <a16:creationId xmlns:a16="http://schemas.microsoft.com/office/drawing/2014/main" id="{2B530B52-E821-4E17-9C07-08F4248D2B06}"/>
                </a:ext>
              </a:extLst>
            </p:cNvPr>
            <p:cNvCxnSpPr>
              <a:cxnSpLocks/>
              <a:stCxn id="8" idx="3"/>
              <a:endCxn id="24" idx="1"/>
            </p:cNvCxnSpPr>
            <p:nvPr/>
          </p:nvCxnSpPr>
          <p:spPr>
            <a:xfrm>
              <a:off x="1385668" y="2926163"/>
              <a:ext cx="745588" cy="45566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Gerade Verbindung mit Pfeil 17">
              <a:extLst>
                <a:ext uri="{FF2B5EF4-FFF2-40B4-BE49-F238E27FC236}">
                  <a16:creationId xmlns:a16="http://schemas.microsoft.com/office/drawing/2014/main" id="{EABBBEAA-3AC8-499B-A930-3FFB32C8DFB2}"/>
                </a:ext>
              </a:extLst>
            </p:cNvPr>
            <p:cNvCxnSpPr>
              <a:cxnSpLocks/>
              <a:stCxn id="12" idx="3"/>
              <a:endCxn id="24" idx="1"/>
            </p:cNvCxnSpPr>
            <p:nvPr/>
          </p:nvCxnSpPr>
          <p:spPr>
            <a:xfrm flipV="1">
              <a:off x="1390995" y="3381822"/>
              <a:ext cx="740261" cy="45547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Gerade Verbindung mit Pfeil 18">
              <a:extLst>
                <a:ext uri="{FF2B5EF4-FFF2-40B4-BE49-F238E27FC236}">
                  <a16:creationId xmlns:a16="http://schemas.microsoft.com/office/drawing/2014/main" id="{1A1C100E-216E-4857-A944-53462490710E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flipH="1">
              <a:off x="3263707" y="1172710"/>
              <a:ext cx="744769" cy="530200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Gerade Verbindung mit Pfeil 19">
              <a:extLst>
                <a:ext uri="{FF2B5EF4-FFF2-40B4-BE49-F238E27FC236}">
                  <a16:creationId xmlns:a16="http://schemas.microsoft.com/office/drawing/2014/main" id="{B16248CB-1F8A-4C0A-AA56-2B08293FB5F3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H="1" flipV="1">
              <a:off x="3277775" y="1667022"/>
              <a:ext cx="730701" cy="322793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Abgerundetes Rechteck 11">
              <a:extLst>
                <a:ext uri="{FF2B5EF4-FFF2-40B4-BE49-F238E27FC236}">
                  <a16:creationId xmlns:a16="http://schemas.microsoft.com/office/drawing/2014/main" id="{42171773-94D8-42FE-8CEB-BF5769FD7C6D}"/>
                </a:ext>
              </a:extLst>
            </p:cNvPr>
            <p:cNvSpPr/>
            <p:nvPr/>
          </p:nvSpPr>
          <p:spPr>
            <a:xfrm>
              <a:off x="2138290" y="1399736"/>
              <a:ext cx="1151844" cy="503522"/>
            </a:xfrm>
            <a:prstGeom prst="roundRect">
              <a:avLst/>
            </a:prstGeom>
            <a:solidFill>
              <a:srgbClr val="DF9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rWGS</a:t>
              </a:r>
              <a:endParaRPr lang="de-DE" sz="2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cxnSp>
          <p:nvCxnSpPr>
            <p:cNvPr id="22" name="Gerade Verbindung mit Pfeil 21">
              <a:extLst>
                <a:ext uri="{FF2B5EF4-FFF2-40B4-BE49-F238E27FC236}">
                  <a16:creationId xmlns:a16="http://schemas.microsoft.com/office/drawing/2014/main" id="{3D9F6492-B092-41E8-8D41-3FE3609F1BD3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>
              <a:off x="3284806" y="3133225"/>
              <a:ext cx="717453" cy="26723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C8BC5864-F002-464B-82B8-2641CB5A8ED7}"/>
                </a:ext>
              </a:extLst>
            </p:cNvPr>
            <p:cNvCxnSpPr>
              <a:cxnSpLocks/>
              <a:stCxn id="14" idx="1"/>
            </p:cNvCxnSpPr>
            <p:nvPr/>
          </p:nvCxnSpPr>
          <p:spPr>
            <a:xfrm flipH="1" flipV="1">
              <a:off x="3270741" y="3376246"/>
              <a:ext cx="737735" cy="650631"/>
            </a:xfrm>
            <a:prstGeom prst="straightConnector1">
              <a:avLst/>
            </a:prstGeom>
            <a:ln w="38100">
              <a:headEnd type="triangl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Abgerundetes Rechteck 11">
              <a:extLst>
                <a:ext uri="{FF2B5EF4-FFF2-40B4-BE49-F238E27FC236}">
                  <a16:creationId xmlns:a16="http://schemas.microsoft.com/office/drawing/2014/main" id="{4676D6ED-8171-47A3-8A01-FCC38DDDDF2A}"/>
                </a:ext>
              </a:extLst>
            </p:cNvPr>
            <p:cNvSpPr/>
            <p:nvPr/>
          </p:nvSpPr>
          <p:spPr>
            <a:xfrm>
              <a:off x="2131256" y="3130062"/>
              <a:ext cx="1151844" cy="503522"/>
            </a:xfrm>
            <a:prstGeom prst="roundRect">
              <a:avLst/>
            </a:prstGeom>
            <a:solidFill>
              <a:srgbClr val="DF9B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5000"/>
                </a:lnSpc>
                <a:spcAft>
                  <a:spcPts val="800"/>
                </a:spcAft>
              </a:pPr>
              <a:r>
                <a:rPr lang="de-DE" sz="2400" kern="1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SOEC</a:t>
              </a:r>
              <a:endParaRPr lang="de-DE" sz="2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5" name="Textfeld 45">
              <a:extLst>
                <a:ext uri="{FF2B5EF4-FFF2-40B4-BE49-F238E27FC236}">
                  <a16:creationId xmlns:a16="http://schemas.microsoft.com/office/drawing/2014/main" id="{9D2F28A0-8380-4F4D-B07F-44F13F86DF26}"/>
                </a:ext>
              </a:extLst>
            </p:cNvPr>
            <p:cNvSpPr txBox="1"/>
            <p:nvPr/>
          </p:nvSpPr>
          <p:spPr>
            <a:xfrm>
              <a:off x="255057" y="7034"/>
              <a:ext cx="1137088" cy="71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4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Rohstoffe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6" name="Textfeld 46">
              <a:extLst>
                <a:ext uri="{FF2B5EF4-FFF2-40B4-BE49-F238E27FC236}">
                  <a16:creationId xmlns:a16="http://schemas.microsoft.com/office/drawing/2014/main" id="{6F7DBB24-F16F-4B30-8091-BE385CF78A35}"/>
                </a:ext>
              </a:extLst>
            </p:cNvPr>
            <p:cNvSpPr txBox="1"/>
            <p:nvPr/>
          </p:nvSpPr>
          <p:spPr>
            <a:xfrm>
              <a:off x="1785430" y="-323009"/>
              <a:ext cx="1798397" cy="1262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4000" kern="12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Synthesegas-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  <a:p>
              <a:pPr algn="ctr"/>
              <a:r>
                <a:rPr lang="de-DE" sz="4000" kern="1200" dirty="0" err="1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erzeugung</a:t>
              </a:r>
              <a:endParaRPr lang="de-DE" sz="2400" dirty="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  <p:sp>
          <p:nvSpPr>
            <p:cNvPr id="27" name="Textfeld 47">
              <a:extLst>
                <a:ext uri="{FF2B5EF4-FFF2-40B4-BE49-F238E27FC236}">
                  <a16:creationId xmlns:a16="http://schemas.microsoft.com/office/drawing/2014/main" id="{925079CC-3299-489F-B5C9-8E2DD3141EE5}"/>
                </a:ext>
              </a:extLst>
            </p:cNvPr>
            <p:cNvSpPr txBox="1"/>
            <p:nvPr/>
          </p:nvSpPr>
          <p:spPr>
            <a:xfrm>
              <a:off x="4008476" y="0"/>
              <a:ext cx="1145870" cy="7178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de-DE" sz="4000" kern="12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Synthese</a:t>
              </a:r>
              <a:endParaRPr lang="de-DE" sz="2400">
                <a:effectLst/>
                <a:latin typeface="Arial" panose="020B0604020202020204" pitchFamily="34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9775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63" y="435984"/>
            <a:ext cx="9475863" cy="629262"/>
          </a:xfrm>
        </p:spPr>
        <p:txBody>
          <a:bodyPr/>
          <a:lstStyle/>
          <a:p>
            <a:r>
              <a:rPr lang="de-DE" dirty="0"/>
              <a:t>Identifizierte Synergien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398395"/>
            <a:ext cx="11142672" cy="47210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/>
              <a:t>Sowohl Fischer-</a:t>
            </a:r>
            <a:r>
              <a:rPr lang="de-DE" sz="2400" dirty="0" err="1"/>
              <a:t>Tropsch</a:t>
            </a:r>
            <a:r>
              <a:rPr lang="de-DE" sz="2400" dirty="0"/>
              <a:t>, als auch </a:t>
            </a:r>
            <a:r>
              <a:rPr lang="de-DE" sz="2400" dirty="0" err="1"/>
              <a:t>Methanolsynthese</a:t>
            </a:r>
            <a:r>
              <a:rPr lang="de-DE" sz="2400" dirty="0"/>
              <a:t> sind exotherme Prozesse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/>
              <a:t>Energie kann im mittleren Temperaturbereich ausgekoppelt werden		 (200 bis 400°C)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/>
              <a:t>Damit ist eine Nutzung nur für LT- DAC Verfahren, sowie Gaswäschen möglich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de-DE" sz="2400" dirty="0"/>
              <a:t>Keine Synergie bei exothermen Punktquellen wie Zement</a:t>
            </a:r>
          </a:p>
          <a:p>
            <a:pPr>
              <a:lnSpc>
                <a:spcPct val="150000"/>
              </a:lnSpc>
            </a:pPr>
            <a:r>
              <a:rPr lang="de-DE" sz="2400" dirty="0"/>
              <a:t>Hier: Mindestens die Hälfte der Wärme ist abdeckbar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7551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" name="Diagramm 33">
            <a:extLst>
              <a:ext uri="{FF2B5EF4-FFF2-40B4-BE49-F238E27FC236}">
                <a16:creationId xmlns:a16="http://schemas.microsoft.com/office/drawing/2014/main" id="{D4CA0EFD-F588-43AB-B67B-162CBB2CDA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9347026"/>
              </p:ext>
            </p:extLst>
          </p:nvPr>
        </p:nvGraphicFramePr>
        <p:xfrm>
          <a:off x="442762" y="1513114"/>
          <a:ext cx="7965623" cy="4517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293457F-5908-461D-BB2B-759ADF382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4" y="435984"/>
            <a:ext cx="9178008" cy="789623"/>
          </a:xfrm>
        </p:spPr>
        <p:txBody>
          <a:bodyPr/>
          <a:lstStyle/>
          <a:p>
            <a:r>
              <a:rPr lang="de-DE" dirty="0"/>
              <a:t>Prozesssimulationen zur DAC-Wärmeabdeckung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3BCF28-D42E-4017-8854-6C47B66FB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BD55B28-0014-4B8B-84D1-EBDB63665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13</a:t>
            </a:fld>
            <a:endParaRPr lang="de-DE"/>
          </a:p>
        </p:txBody>
      </p:sp>
      <p:sp>
        <p:nvSpPr>
          <p:cNvPr id="30" name="Textfeld 66">
            <a:extLst>
              <a:ext uri="{FF2B5EF4-FFF2-40B4-BE49-F238E27FC236}">
                <a16:creationId xmlns:a16="http://schemas.microsoft.com/office/drawing/2014/main" id="{206D17AF-45E5-4A51-BAAC-C420E935019B}"/>
              </a:ext>
            </a:extLst>
          </p:cNvPr>
          <p:cNvSpPr txBox="1"/>
          <p:nvPr/>
        </p:nvSpPr>
        <p:spPr>
          <a:xfrm>
            <a:off x="8408385" y="4127272"/>
            <a:ext cx="3512240" cy="1217614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abgedeckter Anteil des DAC-Wärmebedarfs durch die Abwärme der Synthese</a:t>
            </a:r>
          </a:p>
        </p:txBody>
      </p:sp>
      <p:sp>
        <p:nvSpPr>
          <p:cNvPr id="31" name="Textfeld 67">
            <a:extLst>
              <a:ext uri="{FF2B5EF4-FFF2-40B4-BE49-F238E27FC236}">
                <a16:creationId xmlns:a16="http://schemas.microsoft.com/office/drawing/2014/main" id="{254F3C55-F32D-43FE-AE75-7DF457B4C0D2}"/>
              </a:ext>
            </a:extLst>
          </p:cNvPr>
          <p:cNvSpPr txBox="1"/>
          <p:nvPr/>
        </p:nvSpPr>
        <p:spPr>
          <a:xfrm>
            <a:off x="8408385" y="2111722"/>
            <a:ext cx="3512241" cy="1416943"/>
          </a:xfrm>
          <a:prstGeom prst="rect">
            <a:avLst/>
          </a:prstGeom>
          <a:solidFill>
            <a:schemeClr val="lt1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Energetische Effizienz des Prozesses (Output an chemischer Energie bezogen auf eingebrachte Leistung)</a:t>
            </a: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F2694FEA-337D-45A8-BE9B-CF8FBC5BB58C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7757962" y="2820194"/>
            <a:ext cx="650423" cy="0"/>
          </a:xfrm>
          <a:prstGeom prst="straightConnector1">
            <a:avLst/>
          </a:prstGeom>
          <a:ln w="50800">
            <a:solidFill>
              <a:srgbClr val="A1D7C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1F910AE5-8C82-4FD5-9A7C-002745E083BC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7324825" y="4736079"/>
            <a:ext cx="1083560" cy="0"/>
          </a:xfrm>
          <a:prstGeom prst="straightConnector1">
            <a:avLst/>
          </a:prstGeom>
          <a:ln w="50800">
            <a:solidFill>
              <a:srgbClr val="0096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708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4B56D-975B-46ED-B3CE-3E27D5757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Kostenstruktur von </a:t>
            </a:r>
            <a:r>
              <a:rPr lang="de-DE" dirty="0" err="1"/>
              <a:t>PtL</a:t>
            </a:r>
            <a:r>
              <a:rPr lang="de-DE" dirty="0"/>
              <a:t>-Kraftstoffen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0DA68164-F274-4ACD-8E96-C51EEAD0FE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7865670"/>
              </p:ext>
            </p:extLst>
          </p:nvPr>
        </p:nvGraphicFramePr>
        <p:xfrm>
          <a:off x="715378" y="4538940"/>
          <a:ext cx="11202302" cy="16510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222">
                  <a:extLst>
                    <a:ext uri="{9D8B030D-6E8A-4147-A177-3AD203B41FA5}">
                      <a16:colId xmlns:a16="http://schemas.microsoft.com/office/drawing/2014/main" val="2047891589"/>
                    </a:ext>
                  </a:extLst>
                </a:gridCol>
                <a:gridCol w="985520">
                  <a:extLst>
                    <a:ext uri="{9D8B030D-6E8A-4147-A177-3AD203B41FA5}">
                      <a16:colId xmlns:a16="http://schemas.microsoft.com/office/drawing/2014/main" val="1853506303"/>
                    </a:ext>
                  </a:extLst>
                </a:gridCol>
                <a:gridCol w="4353560">
                  <a:extLst>
                    <a:ext uri="{9D8B030D-6E8A-4147-A177-3AD203B41FA5}">
                      <a16:colId xmlns:a16="http://schemas.microsoft.com/office/drawing/2014/main" val="828620241"/>
                    </a:ext>
                  </a:extLst>
                </a:gridCol>
                <a:gridCol w="4445000">
                  <a:extLst>
                    <a:ext uri="{9D8B030D-6E8A-4147-A177-3AD203B41FA5}">
                      <a16:colId xmlns:a16="http://schemas.microsoft.com/office/drawing/2014/main" val="3207464600"/>
                    </a:ext>
                  </a:extLst>
                </a:gridCol>
              </a:tblGrid>
              <a:tr h="345043">
                <a:tc>
                  <a:txBody>
                    <a:bodyPr/>
                    <a:lstStyle/>
                    <a:p>
                      <a:pPr algn="ctr" fontAlgn="b"/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Einheit</a:t>
                      </a: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netzintegriert / Punktquelle 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Offgrid</a:t>
                      </a:r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/ DAC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69985"/>
                  </a:ext>
                </a:extLst>
              </a:tr>
              <a:tr h="3450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CO</a:t>
                      </a:r>
                      <a:r>
                        <a:rPr lang="de-DE" sz="2000" b="1" u="none" strike="noStrike" baseline="-25000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-Preis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j-lt"/>
                        </a:rPr>
                        <a:t>€/t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+mj-lt"/>
                        </a:rPr>
                        <a:t>38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j-lt"/>
                        </a:rPr>
                        <a:t>100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289970166"/>
                  </a:ext>
                </a:extLst>
              </a:tr>
              <a:tr h="3450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Strom-Preis</a:t>
                      </a:r>
                      <a:endParaRPr lang="de-DE" sz="2000" b="1" i="0" u="none" strike="noStrike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j-lt"/>
                        </a:rPr>
                        <a:t>€/MWh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+mj-lt"/>
                        </a:rPr>
                        <a:t>105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j-lt"/>
                        </a:rPr>
                        <a:t>20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347986296"/>
                  </a:ext>
                </a:extLst>
              </a:tr>
              <a:tr h="345043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 err="1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PtL</a:t>
                      </a:r>
                      <a:r>
                        <a:rPr lang="de-DE" sz="20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-Preis</a:t>
                      </a:r>
                      <a:endParaRPr lang="de-DE" sz="20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  <a:latin typeface="+mj-lt"/>
                        </a:rPr>
                        <a:t>€/L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  <a:latin typeface="+mj-lt"/>
                        </a:rPr>
                        <a:t>2,74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2000" u="none" strike="noStrike" dirty="0">
                          <a:effectLst/>
                          <a:latin typeface="+mj-lt"/>
                        </a:rPr>
                        <a:t>1,53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431772633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FF2739-E31A-4DB8-965D-7CC44C3E5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F55A2AF-BA27-451D-B975-171D1245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14</a:t>
            </a:fld>
            <a:endParaRPr lang="de-DE"/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55AE9224-3A9E-4C96-9082-DC21BDA84A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941561"/>
              </p:ext>
            </p:extLst>
          </p:nvPr>
        </p:nvGraphicFramePr>
        <p:xfrm>
          <a:off x="3022600" y="1172939"/>
          <a:ext cx="4445000" cy="342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F7B861D-DCC1-4BEC-9601-3320275F0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333710"/>
              </p:ext>
            </p:extLst>
          </p:nvPr>
        </p:nvGraphicFramePr>
        <p:xfrm>
          <a:off x="7778432" y="1172939"/>
          <a:ext cx="4139248" cy="3429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>
            <a:extLst>
              <a:ext uri="{FF2B5EF4-FFF2-40B4-BE49-F238E27FC236}">
                <a16:creationId xmlns:a16="http://schemas.microsoft.com/office/drawing/2014/main" id="{38D0DA4B-9BA0-4A0F-91A0-984E7F3FD6E2}"/>
              </a:ext>
            </a:extLst>
          </p:cNvPr>
          <p:cNvSpPr txBox="1"/>
          <p:nvPr/>
        </p:nvSpPr>
        <p:spPr>
          <a:xfrm>
            <a:off x="715378" y="1618211"/>
            <a:ext cx="17441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/>
              <a:t>CO</a:t>
            </a:r>
            <a:r>
              <a:rPr lang="de-DE" sz="2400" b="1" baseline="-25000" dirty="0"/>
              <a:t>2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Sonstiges</a:t>
            </a:r>
          </a:p>
          <a:p>
            <a:pPr algn="ctr"/>
            <a:endParaRPr lang="de-DE" sz="2400" b="1" dirty="0"/>
          </a:p>
          <a:p>
            <a:pPr algn="ctr"/>
            <a:r>
              <a:rPr lang="de-DE" sz="2400" b="1" dirty="0"/>
              <a:t>Strom</a:t>
            </a:r>
          </a:p>
        </p:txBody>
      </p: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90DD199D-5723-4CE6-90D5-ADBC8AB04AC4}"/>
              </a:ext>
            </a:extLst>
          </p:cNvPr>
          <p:cNvCxnSpPr>
            <a:cxnSpLocks/>
          </p:cNvCxnSpPr>
          <p:nvPr/>
        </p:nvCxnSpPr>
        <p:spPr>
          <a:xfrm>
            <a:off x="2459509" y="1841472"/>
            <a:ext cx="2772000" cy="0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72F660D-3CE4-4CF0-8576-A5714943D083}"/>
              </a:ext>
            </a:extLst>
          </p:cNvPr>
          <p:cNvCxnSpPr>
            <a:cxnSpLocks/>
          </p:cNvCxnSpPr>
          <p:nvPr/>
        </p:nvCxnSpPr>
        <p:spPr>
          <a:xfrm>
            <a:off x="2459509" y="2617814"/>
            <a:ext cx="1440000" cy="0"/>
          </a:xfrm>
          <a:prstGeom prst="straightConnector1">
            <a:avLst/>
          </a:prstGeom>
          <a:ln w="508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AEC57DE-29BB-448F-AED4-3655DB3168C1}"/>
              </a:ext>
            </a:extLst>
          </p:cNvPr>
          <p:cNvCxnSpPr>
            <a:cxnSpLocks/>
          </p:cNvCxnSpPr>
          <p:nvPr/>
        </p:nvCxnSpPr>
        <p:spPr>
          <a:xfrm flipV="1">
            <a:off x="2465074" y="3330488"/>
            <a:ext cx="1512000" cy="0"/>
          </a:xfrm>
          <a:prstGeom prst="straightConnector1">
            <a:avLst/>
          </a:prstGeom>
          <a:ln w="508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3354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398395"/>
            <a:ext cx="11142672" cy="42542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CO</a:t>
            </a:r>
            <a:r>
              <a:rPr lang="de-DE" sz="2000" baseline="-25000" dirty="0"/>
              <a:t>2</a:t>
            </a:r>
            <a:r>
              <a:rPr lang="de-DE" sz="2000" dirty="0"/>
              <a:t> ist heute teurer als das aus Punktquellen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Markthochlauf sollte so bald wie möglich starten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Firmen brauchen Zeit und Ressourcen zum Kapazitätsaufbau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Langsamer und stetiger Hochlauf ist Zielführend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Eine plötzliche große Nachfrage nach DAC in einigen Jahren, wird die DAC-Firmen überlasten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In der Übergangszeit ist es sinnvoll unvermeidbare Punktquellen zu nutzen, um PtL voranzutreiben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15</a:t>
            </a:fld>
            <a:endParaRPr lang="de-DE"/>
          </a:p>
        </p:txBody>
      </p:sp>
      <p:sp>
        <p:nvSpPr>
          <p:cNvPr id="33" name="Titel 1"/>
          <p:cNvSpPr>
            <a:spLocks noGrp="1"/>
          </p:cNvSpPr>
          <p:nvPr>
            <p:ph type="title"/>
          </p:nvPr>
        </p:nvSpPr>
        <p:spPr>
          <a:xfrm>
            <a:off x="524664" y="435984"/>
            <a:ext cx="9178008" cy="627829"/>
          </a:xfrm>
        </p:spPr>
        <p:txBody>
          <a:bodyPr/>
          <a:lstStyle/>
          <a:p>
            <a:r>
              <a:rPr lang="de-DE" dirty="0"/>
              <a:t>Markthochlauf DAC</a:t>
            </a:r>
          </a:p>
        </p:txBody>
      </p:sp>
    </p:spTree>
    <p:extLst>
      <p:ext uri="{BB962C8B-B14F-4D97-AF65-F5344CB8AC3E}">
        <p14:creationId xmlns:p14="http://schemas.microsoft.com/office/powerpoint/2010/main" val="1487243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Markthochlauf: wirtschaftliche Perspektive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16</a:t>
            </a:fld>
            <a:endParaRPr lang="de-DE"/>
          </a:p>
        </p:txBody>
      </p: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43233B2E-A8F5-4B02-94DE-30844E5707E0}"/>
              </a:ext>
            </a:extLst>
          </p:cNvPr>
          <p:cNvGrpSpPr/>
          <p:nvPr/>
        </p:nvGrpSpPr>
        <p:grpSpPr>
          <a:xfrm>
            <a:off x="524664" y="1232050"/>
            <a:ext cx="11087633" cy="4879992"/>
            <a:chOff x="10388" y="-29178"/>
            <a:chExt cx="5772150" cy="4394444"/>
          </a:xfrm>
        </p:grpSpPr>
        <p:grpSp>
          <p:nvGrpSpPr>
            <p:cNvPr id="48" name="Gruppieren 47">
              <a:extLst>
                <a:ext uri="{FF2B5EF4-FFF2-40B4-BE49-F238E27FC236}">
                  <a16:creationId xmlns:a16="http://schemas.microsoft.com/office/drawing/2014/main" id="{C960C748-D6B8-40AB-8818-24AAF57417E1}"/>
                </a:ext>
              </a:extLst>
            </p:cNvPr>
            <p:cNvGrpSpPr/>
            <p:nvPr/>
          </p:nvGrpSpPr>
          <p:grpSpPr>
            <a:xfrm>
              <a:off x="10388" y="-29178"/>
              <a:ext cx="5772150" cy="4394444"/>
              <a:chOff x="10388" y="-29178"/>
              <a:chExt cx="5772150" cy="4394444"/>
            </a:xfrm>
          </p:grpSpPr>
          <p:grpSp>
            <p:nvGrpSpPr>
              <p:cNvPr id="52" name="Gruppieren 51">
                <a:extLst>
                  <a:ext uri="{FF2B5EF4-FFF2-40B4-BE49-F238E27FC236}">
                    <a16:creationId xmlns:a16="http://schemas.microsoft.com/office/drawing/2014/main" id="{9DED8245-B6C5-44E7-8E35-382589A65CA6}"/>
                  </a:ext>
                </a:extLst>
              </p:cNvPr>
              <p:cNvGrpSpPr/>
              <p:nvPr/>
            </p:nvGrpSpPr>
            <p:grpSpPr>
              <a:xfrm>
                <a:off x="10388" y="-29178"/>
                <a:ext cx="5772150" cy="4394444"/>
                <a:chOff x="14086" y="-29188"/>
                <a:chExt cx="8731984" cy="4396154"/>
              </a:xfrm>
            </p:grpSpPr>
            <p:graphicFrame>
              <p:nvGraphicFramePr>
                <p:cNvPr id="55" name="Diagramm 54">
                  <a:extLst>
                    <a:ext uri="{FF2B5EF4-FFF2-40B4-BE49-F238E27FC236}">
                      <a16:creationId xmlns:a16="http://schemas.microsoft.com/office/drawing/2014/main" id="{6D922CCF-8591-432D-A9BA-D4BDE57732A3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622511841"/>
                    </p:ext>
                  </p:extLst>
                </p:nvPr>
              </p:nvGraphicFramePr>
              <p:xfrm>
                <a:off x="14086" y="-29188"/>
                <a:ext cx="8731984" cy="4396154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56" name="Textfeld 15">
                  <a:extLst>
                    <a:ext uri="{FF2B5EF4-FFF2-40B4-BE49-F238E27FC236}">
                      <a16:creationId xmlns:a16="http://schemas.microsoft.com/office/drawing/2014/main" id="{C8F19B32-94A1-46FD-B83B-AD3604E43F31}"/>
                    </a:ext>
                  </a:extLst>
                </p:cNvPr>
                <p:cNvSpPr txBox="1"/>
                <p:nvPr/>
              </p:nvSpPr>
              <p:spPr>
                <a:xfrm>
                  <a:off x="5336044" y="497474"/>
                  <a:ext cx="1523826" cy="26376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1800">
                      <a:latin typeface="Arial" panose="020B0604020202020204" pitchFamily="34" charset="0"/>
                      <a:cs typeface="Arial" panose="020B0604020202020204" pitchFamily="34" charset="0"/>
                    </a:rPr>
                    <a:t>DAC- Menge</a:t>
                  </a:r>
                </a:p>
              </p:txBody>
            </p:sp>
            <p:cxnSp>
              <p:nvCxnSpPr>
                <p:cNvPr id="57" name="Gerade Verbindung mit Pfeil 56">
                  <a:extLst>
                    <a:ext uri="{FF2B5EF4-FFF2-40B4-BE49-F238E27FC236}">
                      <a16:creationId xmlns:a16="http://schemas.microsoft.com/office/drawing/2014/main" id="{A3D80EE5-DFA4-4AC1-B57E-E51D7976B7E1}"/>
                    </a:ext>
                  </a:extLst>
                </p:cNvPr>
                <p:cNvCxnSpPr>
                  <a:stCxn id="56" idx="2"/>
                </p:cNvCxnSpPr>
                <p:nvPr/>
              </p:nvCxnSpPr>
              <p:spPr>
                <a:xfrm flipH="1">
                  <a:off x="6052514" y="761242"/>
                  <a:ext cx="0" cy="41217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3" name="Textfeld 35">
                <a:extLst>
                  <a:ext uri="{FF2B5EF4-FFF2-40B4-BE49-F238E27FC236}">
                    <a16:creationId xmlns:a16="http://schemas.microsoft.com/office/drawing/2014/main" id="{89616A23-D9CC-4B9F-98CC-71631728C366}"/>
                  </a:ext>
                </a:extLst>
              </p:cNvPr>
              <p:cNvSpPr txBox="1"/>
              <p:nvPr/>
            </p:nvSpPr>
            <p:spPr>
              <a:xfrm>
                <a:off x="1494181" y="1303681"/>
                <a:ext cx="1219601" cy="482987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/>
                  <a:t>obere </a:t>
                </a:r>
                <a:r>
                  <a:rPr lang="de-DE" sz="1800">
                    <a:latin typeface="Arial" panose="020B0604020202020204" pitchFamily="34" charset="0"/>
                    <a:cs typeface="Arial" panose="020B0604020202020204" pitchFamily="34" charset="0"/>
                  </a:rPr>
                  <a:t>Schätzung</a:t>
                </a:r>
                <a:r>
                  <a:rPr lang="de-DE" sz="1800"/>
                  <a:t> der DAC- Kosten</a:t>
                </a:r>
              </a:p>
            </p:txBody>
          </p:sp>
          <p:sp>
            <p:nvSpPr>
              <p:cNvPr id="54" name="Textfeld 37">
                <a:extLst>
                  <a:ext uri="{FF2B5EF4-FFF2-40B4-BE49-F238E27FC236}">
                    <a16:creationId xmlns:a16="http://schemas.microsoft.com/office/drawing/2014/main" id="{73CED7B3-1A0E-4B7B-AF8D-D8565046F64A}"/>
                  </a:ext>
                </a:extLst>
              </p:cNvPr>
              <p:cNvSpPr txBox="1"/>
              <p:nvPr/>
            </p:nvSpPr>
            <p:spPr>
              <a:xfrm>
                <a:off x="3707240" y="2335857"/>
                <a:ext cx="1171147" cy="48668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dirty="0"/>
                  <a:t>obere Schätzung der DAC- </a:t>
                </a:r>
                <a:r>
                  <a:rPr lang="de-DE" sz="1800" dirty="0">
                    <a:latin typeface="Arial" panose="020B0604020202020204" pitchFamily="34" charset="0"/>
                    <a:cs typeface="Arial" panose="020B0604020202020204" pitchFamily="34" charset="0"/>
                  </a:rPr>
                  <a:t>Kosten</a:t>
                </a:r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A5FFD16C-E2C6-495D-974A-9216FE58D213}"/>
                </a:ext>
              </a:extLst>
            </p:cNvPr>
            <p:cNvSpPr/>
            <p:nvPr/>
          </p:nvSpPr>
          <p:spPr>
            <a:xfrm>
              <a:off x="554020" y="497279"/>
              <a:ext cx="4750285" cy="3085016"/>
            </a:xfrm>
            <a:custGeom>
              <a:avLst/>
              <a:gdLst>
                <a:gd name="connsiteX0" fmla="*/ 0 w 4489174"/>
                <a:gd name="connsiteY0" fmla="*/ 0 h 3097695"/>
                <a:gd name="connsiteX1" fmla="*/ 1507435 w 4489174"/>
                <a:gd name="connsiteY1" fmla="*/ 2658717 h 3097695"/>
                <a:gd name="connsiteX2" fmla="*/ 2998305 w 4489174"/>
                <a:gd name="connsiteY2" fmla="*/ 2890630 h 3097695"/>
                <a:gd name="connsiteX3" fmla="*/ 4489174 w 4489174"/>
                <a:gd name="connsiteY3" fmla="*/ 2940326 h 3097695"/>
                <a:gd name="connsiteX4" fmla="*/ 4489174 w 4489174"/>
                <a:gd name="connsiteY4" fmla="*/ 3097695 h 3097695"/>
                <a:gd name="connsiteX5" fmla="*/ 2998305 w 4489174"/>
                <a:gd name="connsiteY5" fmla="*/ 3089413 h 3097695"/>
                <a:gd name="connsiteX6" fmla="*/ 1515718 w 4489174"/>
                <a:gd name="connsiteY6" fmla="*/ 3014869 h 3097695"/>
                <a:gd name="connsiteX7" fmla="*/ 16565 w 4489174"/>
                <a:gd name="connsiteY7" fmla="*/ 2592456 h 3097695"/>
                <a:gd name="connsiteX8" fmla="*/ 0 w 4489174"/>
                <a:gd name="connsiteY8" fmla="*/ 0 h 3097695"/>
                <a:gd name="connsiteX0" fmla="*/ 12 w 4472609"/>
                <a:gd name="connsiteY0" fmla="*/ 0 h 3105977"/>
                <a:gd name="connsiteX1" fmla="*/ 1490870 w 4472609"/>
                <a:gd name="connsiteY1" fmla="*/ 2666999 h 3105977"/>
                <a:gd name="connsiteX2" fmla="*/ 2981740 w 4472609"/>
                <a:gd name="connsiteY2" fmla="*/ 2898912 h 3105977"/>
                <a:gd name="connsiteX3" fmla="*/ 4472609 w 4472609"/>
                <a:gd name="connsiteY3" fmla="*/ 2948608 h 3105977"/>
                <a:gd name="connsiteX4" fmla="*/ 4472609 w 4472609"/>
                <a:gd name="connsiteY4" fmla="*/ 3105977 h 3105977"/>
                <a:gd name="connsiteX5" fmla="*/ 2981740 w 4472609"/>
                <a:gd name="connsiteY5" fmla="*/ 3097695 h 3105977"/>
                <a:gd name="connsiteX6" fmla="*/ 1499153 w 4472609"/>
                <a:gd name="connsiteY6" fmla="*/ 3023151 h 3105977"/>
                <a:gd name="connsiteX7" fmla="*/ 0 w 4472609"/>
                <a:gd name="connsiteY7" fmla="*/ 2600738 h 3105977"/>
                <a:gd name="connsiteX8" fmla="*/ 12 w 4472609"/>
                <a:gd name="connsiteY8" fmla="*/ 0 h 3105977"/>
                <a:gd name="connsiteX0" fmla="*/ 12 w 4472609"/>
                <a:gd name="connsiteY0" fmla="*/ 0 h 3105977"/>
                <a:gd name="connsiteX1" fmla="*/ 1490870 w 4472609"/>
                <a:gd name="connsiteY1" fmla="*/ 2666999 h 3105977"/>
                <a:gd name="connsiteX2" fmla="*/ 2981740 w 4472609"/>
                <a:gd name="connsiteY2" fmla="*/ 2898912 h 3105977"/>
                <a:gd name="connsiteX3" fmla="*/ 4472609 w 4472609"/>
                <a:gd name="connsiteY3" fmla="*/ 2930354 h 3105977"/>
                <a:gd name="connsiteX4" fmla="*/ 4472609 w 4472609"/>
                <a:gd name="connsiteY4" fmla="*/ 3105977 h 3105977"/>
                <a:gd name="connsiteX5" fmla="*/ 2981740 w 4472609"/>
                <a:gd name="connsiteY5" fmla="*/ 3097695 h 3105977"/>
                <a:gd name="connsiteX6" fmla="*/ 1499153 w 4472609"/>
                <a:gd name="connsiteY6" fmla="*/ 3023151 h 3105977"/>
                <a:gd name="connsiteX7" fmla="*/ 0 w 4472609"/>
                <a:gd name="connsiteY7" fmla="*/ 2600738 h 3105977"/>
                <a:gd name="connsiteX8" fmla="*/ 12 w 4472609"/>
                <a:gd name="connsiteY8" fmla="*/ 0 h 3105977"/>
                <a:gd name="connsiteX0" fmla="*/ 1 w 4472598"/>
                <a:gd name="connsiteY0" fmla="*/ 0 h 3105977"/>
                <a:gd name="connsiteX1" fmla="*/ 1490859 w 4472598"/>
                <a:gd name="connsiteY1" fmla="*/ 2666999 h 3105977"/>
                <a:gd name="connsiteX2" fmla="*/ 2981729 w 4472598"/>
                <a:gd name="connsiteY2" fmla="*/ 2898912 h 3105977"/>
                <a:gd name="connsiteX3" fmla="*/ 4472598 w 4472598"/>
                <a:gd name="connsiteY3" fmla="*/ 2930354 h 3105977"/>
                <a:gd name="connsiteX4" fmla="*/ 4472598 w 4472598"/>
                <a:gd name="connsiteY4" fmla="*/ 3105977 h 3105977"/>
                <a:gd name="connsiteX5" fmla="*/ 2981729 w 4472598"/>
                <a:gd name="connsiteY5" fmla="*/ 3097695 h 3105977"/>
                <a:gd name="connsiteX6" fmla="*/ 1499142 w 4472598"/>
                <a:gd name="connsiteY6" fmla="*/ 3023151 h 3105977"/>
                <a:gd name="connsiteX7" fmla="*/ 11975 w 4472598"/>
                <a:gd name="connsiteY7" fmla="*/ 2548908 h 3105977"/>
                <a:gd name="connsiteX8" fmla="*/ 1 w 4472598"/>
                <a:gd name="connsiteY8" fmla="*/ 0 h 3105977"/>
                <a:gd name="connsiteX0" fmla="*/ 1 w 4472598"/>
                <a:gd name="connsiteY0" fmla="*/ 0 h 3105977"/>
                <a:gd name="connsiteX1" fmla="*/ 1484866 w 4472598"/>
                <a:gd name="connsiteY1" fmla="*/ 2621647 h 3105977"/>
                <a:gd name="connsiteX2" fmla="*/ 2981729 w 4472598"/>
                <a:gd name="connsiteY2" fmla="*/ 2898912 h 3105977"/>
                <a:gd name="connsiteX3" fmla="*/ 4472598 w 4472598"/>
                <a:gd name="connsiteY3" fmla="*/ 2930354 h 3105977"/>
                <a:gd name="connsiteX4" fmla="*/ 4472598 w 4472598"/>
                <a:gd name="connsiteY4" fmla="*/ 3105977 h 3105977"/>
                <a:gd name="connsiteX5" fmla="*/ 2981729 w 4472598"/>
                <a:gd name="connsiteY5" fmla="*/ 3097695 h 3105977"/>
                <a:gd name="connsiteX6" fmla="*/ 1499142 w 4472598"/>
                <a:gd name="connsiteY6" fmla="*/ 3023151 h 3105977"/>
                <a:gd name="connsiteX7" fmla="*/ 11975 w 4472598"/>
                <a:gd name="connsiteY7" fmla="*/ 2548908 h 3105977"/>
                <a:gd name="connsiteX8" fmla="*/ 1 w 4472598"/>
                <a:gd name="connsiteY8" fmla="*/ 0 h 3105977"/>
                <a:gd name="connsiteX0" fmla="*/ 1 w 4472598"/>
                <a:gd name="connsiteY0" fmla="*/ 0 h 3105977"/>
                <a:gd name="connsiteX1" fmla="*/ 1484866 w 4472598"/>
                <a:gd name="connsiteY1" fmla="*/ 2621647 h 3105977"/>
                <a:gd name="connsiteX2" fmla="*/ 2981729 w 4472598"/>
                <a:gd name="connsiteY2" fmla="*/ 2860040 h 3105977"/>
                <a:gd name="connsiteX3" fmla="*/ 4472598 w 4472598"/>
                <a:gd name="connsiteY3" fmla="*/ 2930354 h 3105977"/>
                <a:gd name="connsiteX4" fmla="*/ 4472598 w 4472598"/>
                <a:gd name="connsiteY4" fmla="*/ 3105977 h 3105977"/>
                <a:gd name="connsiteX5" fmla="*/ 2981729 w 4472598"/>
                <a:gd name="connsiteY5" fmla="*/ 3097695 h 3105977"/>
                <a:gd name="connsiteX6" fmla="*/ 1499142 w 4472598"/>
                <a:gd name="connsiteY6" fmla="*/ 3023151 h 3105977"/>
                <a:gd name="connsiteX7" fmla="*/ 11975 w 4472598"/>
                <a:gd name="connsiteY7" fmla="*/ 2548908 h 3105977"/>
                <a:gd name="connsiteX8" fmla="*/ 1 w 4472598"/>
                <a:gd name="connsiteY8" fmla="*/ 0 h 3105977"/>
                <a:gd name="connsiteX0" fmla="*/ 1 w 4484584"/>
                <a:gd name="connsiteY0" fmla="*/ 0 h 3105977"/>
                <a:gd name="connsiteX1" fmla="*/ 1484866 w 4484584"/>
                <a:gd name="connsiteY1" fmla="*/ 2621647 h 3105977"/>
                <a:gd name="connsiteX2" fmla="*/ 2981729 w 4484584"/>
                <a:gd name="connsiteY2" fmla="*/ 2860040 h 3105977"/>
                <a:gd name="connsiteX3" fmla="*/ 4484584 w 4484584"/>
                <a:gd name="connsiteY3" fmla="*/ 2904438 h 3105977"/>
                <a:gd name="connsiteX4" fmla="*/ 4472598 w 4484584"/>
                <a:gd name="connsiteY4" fmla="*/ 3105977 h 3105977"/>
                <a:gd name="connsiteX5" fmla="*/ 2981729 w 4484584"/>
                <a:gd name="connsiteY5" fmla="*/ 3097695 h 3105977"/>
                <a:gd name="connsiteX6" fmla="*/ 1499142 w 4484584"/>
                <a:gd name="connsiteY6" fmla="*/ 3023151 h 3105977"/>
                <a:gd name="connsiteX7" fmla="*/ 11975 w 4484584"/>
                <a:gd name="connsiteY7" fmla="*/ 2548908 h 3105977"/>
                <a:gd name="connsiteX8" fmla="*/ 1 w 4484584"/>
                <a:gd name="connsiteY8" fmla="*/ 0 h 3105977"/>
                <a:gd name="connsiteX0" fmla="*/ 1 w 4484584"/>
                <a:gd name="connsiteY0" fmla="*/ 0 h 3097695"/>
                <a:gd name="connsiteX1" fmla="*/ 1484866 w 4484584"/>
                <a:gd name="connsiteY1" fmla="*/ 2621647 h 3097695"/>
                <a:gd name="connsiteX2" fmla="*/ 2981729 w 4484584"/>
                <a:gd name="connsiteY2" fmla="*/ 2860040 h 3097695"/>
                <a:gd name="connsiteX3" fmla="*/ 4484584 w 4484584"/>
                <a:gd name="connsiteY3" fmla="*/ 2904438 h 3097695"/>
                <a:gd name="connsiteX4" fmla="*/ 4472598 w 4484584"/>
                <a:gd name="connsiteY4" fmla="*/ 3073583 h 3097695"/>
                <a:gd name="connsiteX5" fmla="*/ 2981729 w 4484584"/>
                <a:gd name="connsiteY5" fmla="*/ 3097695 h 3097695"/>
                <a:gd name="connsiteX6" fmla="*/ 1499142 w 4484584"/>
                <a:gd name="connsiteY6" fmla="*/ 3023151 h 3097695"/>
                <a:gd name="connsiteX7" fmla="*/ 11975 w 4484584"/>
                <a:gd name="connsiteY7" fmla="*/ 2548908 h 3097695"/>
                <a:gd name="connsiteX8" fmla="*/ 1 w 4484584"/>
                <a:gd name="connsiteY8" fmla="*/ 0 h 3097695"/>
                <a:gd name="connsiteX0" fmla="*/ 1 w 4484584"/>
                <a:gd name="connsiteY0" fmla="*/ 0 h 3073583"/>
                <a:gd name="connsiteX1" fmla="*/ 1484866 w 4484584"/>
                <a:gd name="connsiteY1" fmla="*/ 2621647 h 3073583"/>
                <a:gd name="connsiteX2" fmla="*/ 2981729 w 4484584"/>
                <a:gd name="connsiteY2" fmla="*/ 2860040 h 3073583"/>
                <a:gd name="connsiteX3" fmla="*/ 4484584 w 4484584"/>
                <a:gd name="connsiteY3" fmla="*/ 2904438 h 3073583"/>
                <a:gd name="connsiteX4" fmla="*/ 4472598 w 4484584"/>
                <a:gd name="connsiteY4" fmla="*/ 3073583 h 3073583"/>
                <a:gd name="connsiteX5" fmla="*/ 2981729 w 4484584"/>
                <a:gd name="connsiteY5" fmla="*/ 3039386 h 3073583"/>
                <a:gd name="connsiteX6" fmla="*/ 1499142 w 4484584"/>
                <a:gd name="connsiteY6" fmla="*/ 3023151 h 3073583"/>
                <a:gd name="connsiteX7" fmla="*/ 11975 w 4484584"/>
                <a:gd name="connsiteY7" fmla="*/ 2548908 h 3073583"/>
                <a:gd name="connsiteX8" fmla="*/ 1 w 4484584"/>
                <a:gd name="connsiteY8" fmla="*/ 0 h 3073583"/>
                <a:gd name="connsiteX0" fmla="*/ 1 w 4484584"/>
                <a:gd name="connsiteY0" fmla="*/ 0 h 3073583"/>
                <a:gd name="connsiteX1" fmla="*/ 1484866 w 4484584"/>
                <a:gd name="connsiteY1" fmla="*/ 2621647 h 3073583"/>
                <a:gd name="connsiteX2" fmla="*/ 2981729 w 4484584"/>
                <a:gd name="connsiteY2" fmla="*/ 2860040 h 3073583"/>
                <a:gd name="connsiteX3" fmla="*/ 4484584 w 4484584"/>
                <a:gd name="connsiteY3" fmla="*/ 2904438 h 3073583"/>
                <a:gd name="connsiteX4" fmla="*/ 4472598 w 4484584"/>
                <a:gd name="connsiteY4" fmla="*/ 3073583 h 3073583"/>
                <a:gd name="connsiteX5" fmla="*/ 2981729 w 4484584"/>
                <a:gd name="connsiteY5" fmla="*/ 3039386 h 3073583"/>
                <a:gd name="connsiteX6" fmla="*/ 1481163 w 4484584"/>
                <a:gd name="connsiteY6" fmla="*/ 2990758 h 3073583"/>
                <a:gd name="connsiteX7" fmla="*/ 11975 w 4484584"/>
                <a:gd name="connsiteY7" fmla="*/ 2548908 h 3073583"/>
                <a:gd name="connsiteX8" fmla="*/ 1 w 4484584"/>
                <a:gd name="connsiteY8" fmla="*/ 0 h 3073583"/>
                <a:gd name="connsiteX0" fmla="*/ 1 w 4472598"/>
                <a:gd name="connsiteY0" fmla="*/ 0 h 3073583"/>
                <a:gd name="connsiteX1" fmla="*/ 1484866 w 4472598"/>
                <a:gd name="connsiteY1" fmla="*/ 2621647 h 3073583"/>
                <a:gd name="connsiteX2" fmla="*/ 2981729 w 4472598"/>
                <a:gd name="connsiteY2" fmla="*/ 2860040 h 3073583"/>
                <a:gd name="connsiteX3" fmla="*/ 4466604 w 4472598"/>
                <a:gd name="connsiteY3" fmla="*/ 2885001 h 3073583"/>
                <a:gd name="connsiteX4" fmla="*/ 4472598 w 4472598"/>
                <a:gd name="connsiteY4" fmla="*/ 3073583 h 3073583"/>
                <a:gd name="connsiteX5" fmla="*/ 2981729 w 4472598"/>
                <a:gd name="connsiteY5" fmla="*/ 3039386 h 3073583"/>
                <a:gd name="connsiteX6" fmla="*/ 1481163 w 4472598"/>
                <a:gd name="connsiteY6" fmla="*/ 2990758 h 3073583"/>
                <a:gd name="connsiteX7" fmla="*/ 11975 w 4472598"/>
                <a:gd name="connsiteY7" fmla="*/ 2548908 h 3073583"/>
                <a:gd name="connsiteX8" fmla="*/ 1 w 4472598"/>
                <a:gd name="connsiteY8" fmla="*/ 0 h 3073583"/>
                <a:gd name="connsiteX0" fmla="*/ 1 w 4472598"/>
                <a:gd name="connsiteY0" fmla="*/ 0 h 3073583"/>
                <a:gd name="connsiteX1" fmla="*/ 1484866 w 4472598"/>
                <a:gd name="connsiteY1" fmla="*/ 2621647 h 3073583"/>
                <a:gd name="connsiteX2" fmla="*/ 2981729 w 4472598"/>
                <a:gd name="connsiteY2" fmla="*/ 2860040 h 3073583"/>
                <a:gd name="connsiteX3" fmla="*/ 4466604 w 4472598"/>
                <a:gd name="connsiteY3" fmla="*/ 2885001 h 3073583"/>
                <a:gd name="connsiteX4" fmla="*/ 4472598 w 4472598"/>
                <a:gd name="connsiteY4" fmla="*/ 3073583 h 3073583"/>
                <a:gd name="connsiteX5" fmla="*/ 2981729 w 4472598"/>
                <a:gd name="connsiteY5" fmla="*/ 3039386 h 3073583"/>
                <a:gd name="connsiteX6" fmla="*/ 1481163 w 4472598"/>
                <a:gd name="connsiteY6" fmla="*/ 2990758 h 3073583"/>
                <a:gd name="connsiteX7" fmla="*/ 5359 w 4472598"/>
                <a:gd name="connsiteY7" fmla="*/ 2597478 h 3073583"/>
                <a:gd name="connsiteX8" fmla="*/ 1 w 4472598"/>
                <a:gd name="connsiteY8" fmla="*/ 0 h 3073583"/>
                <a:gd name="connsiteX0" fmla="*/ 1 w 4472598"/>
                <a:gd name="connsiteY0" fmla="*/ 0 h 3073583"/>
                <a:gd name="connsiteX1" fmla="*/ 1484866 w 4472598"/>
                <a:gd name="connsiteY1" fmla="*/ 2621647 h 3073583"/>
                <a:gd name="connsiteX2" fmla="*/ 2981729 w 4472598"/>
                <a:gd name="connsiteY2" fmla="*/ 2860040 h 3073583"/>
                <a:gd name="connsiteX3" fmla="*/ 4466604 w 4472598"/>
                <a:gd name="connsiteY3" fmla="*/ 2885001 h 3073583"/>
                <a:gd name="connsiteX4" fmla="*/ 4472598 w 4472598"/>
                <a:gd name="connsiteY4" fmla="*/ 3073583 h 3073583"/>
                <a:gd name="connsiteX5" fmla="*/ 2981729 w 4472598"/>
                <a:gd name="connsiteY5" fmla="*/ 3039386 h 3073583"/>
                <a:gd name="connsiteX6" fmla="*/ 1487778 w 4472598"/>
                <a:gd name="connsiteY6" fmla="*/ 3011575 h 3073583"/>
                <a:gd name="connsiteX7" fmla="*/ 5359 w 4472598"/>
                <a:gd name="connsiteY7" fmla="*/ 2597478 h 3073583"/>
                <a:gd name="connsiteX8" fmla="*/ 1 w 4472598"/>
                <a:gd name="connsiteY8" fmla="*/ 0 h 3073583"/>
                <a:gd name="connsiteX0" fmla="*/ 1 w 4472598"/>
                <a:gd name="connsiteY0" fmla="*/ 0 h 3073583"/>
                <a:gd name="connsiteX1" fmla="*/ 1484866 w 4472598"/>
                <a:gd name="connsiteY1" fmla="*/ 2621647 h 3073583"/>
                <a:gd name="connsiteX2" fmla="*/ 2981729 w 4472598"/>
                <a:gd name="connsiteY2" fmla="*/ 2860040 h 3073583"/>
                <a:gd name="connsiteX3" fmla="*/ 4466604 w 4472598"/>
                <a:gd name="connsiteY3" fmla="*/ 2885001 h 3073583"/>
                <a:gd name="connsiteX4" fmla="*/ 4472598 w 4472598"/>
                <a:gd name="connsiteY4" fmla="*/ 3073583 h 3073583"/>
                <a:gd name="connsiteX5" fmla="*/ 2988345 w 4472598"/>
                <a:gd name="connsiteY5" fmla="*/ 3067141 h 3073583"/>
                <a:gd name="connsiteX6" fmla="*/ 1487778 w 4472598"/>
                <a:gd name="connsiteY6" fmla="*/ 3011575 h 3073583"/>
                <a:gd name="connsiteX7" fmla="*/ 5359 w 4472598"/>
                <a:gd name="connsiteY7" fmla="*/ 2597478 h 3073583"/>
                <a:gd name="connsiteX8" fmla="*/ 1 w 4472598"/>
                <a:gd name="connsiteY8" fmla="*/ 0 h 3073583"/>
                <a:gd name="connsiteX0" fmla="*/ 1 w 4472598"/>
                <a:gd name="connsiteY0" fmla="*/ 0 h 3073583"/>
                <a:gd name="connsiteX1" fmla="*/ 1491481 w 4472598"/>
                <a:gd name="connsiteY1" fmla="*/ 2670219 h 3073583"/>
                <a:gd name="connsiteX2" fmla="*/ 2981729 w 4472598"/>
                <a:gd name="connsiteY2" fmla="*/ 2860040 h 3073583"/>
                <a:gd name="connsiteX3" fmla="*/ 4466604 w 4472598"/>
                <a:gd name="connsiteY3" fmla="*/ 2885001 h 3073583"/>
                <a:gd name="connsiteX4" fmla="*/ 4472598 w 4472598"/>
                <a:gd name="connsiteY4" fmla="*/ 3073583 h 3073583"/>
                <a:gd name="connsiteX5" fmla="*/ 2988345 w 4472598"/>
                <a:gd name="connsiteY5" fmla="*/ 3067141 h 3073583"/>
                <a:gd name="connsiteX6" fmla="*/ 1487778 w 4472598"/>
                <a:gd name="connsiteY6" fmla="*/ 3011575 h 3073583"/>
                <a:gd name="connsiteX7" fmla="*/ 5359 w 4472598"/>
                <a:gd name="connsiteY7" fmla="*/ 2597478 h 3073583"/>
                <a:gd name="connsiteX8" fmla="*/ 1 w 4472598"/>
                <a:gd name="connsiteY8" fmla="*/ 0 h 3073583"/>
                <a:gd name="connsiteX0" fmla="*/ 1 w 4472598"/>
                <a:gd name="connsiteY0" fmla="*/ 0 h 3073583"/>
                <a:gd name="connsiteX1" fmla="*/ 1491481 w 4472598"/>
                <a:gd name="connsiteY1" fmla="*/ 2670219 h 3073583"/>
                <a:gd name="connsiteX2" fmla="*/ 2981729 w 4472598"/>
                <a:gd name="connsiteY2" fmla="*/ 2860040 h 3073583"/>
                <a:gd name="connsiteX3" fmla="*/ 4466604 w 4472598"/>
                <a:gd name="connsiteY3" fmla="*/ 2919695 h 3073583"/>
                <a:gd name="connsiteX4" fmla="*/ 4472598 w 4472598"/>
                <a:gd name="connsiteY4" fmla="*/ 3073583 h 3073583"/>
                <a:gd name="connsiteX5" fmla="*/ 2988345 w 4472598"/>
                <a:gd name="connsiteY5" fmla="*/ 3067141 h 3073583"/>
                <a:gd name="connsiteX6" fmla="*/ 1487778 w 4472598"/>
                <a:gd name="connsiteY6" fmla="*/ 3011575 h 3073583"/>
                <a:gd name="connsiteX7" fmla="*/ 5359 w 4472598"/>
                <a:gd name="connsiteY7" fmla="*/ 2597478 h 3073583"/>
                <a:gd name="connsiteX8" fmla="*/ 1 w 4472598"/>
                <a:gd name="connsiteY8" fmla="*/ 0 h 3073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472598" h="3073583">
                  <a:moveTo>
                    <a:pt x="1" y="0"/>
                  </a:moveTo>
                  <a:lnTo>
                    <a:pt x="1491481" y="2670219"/>
                  </a:lnTo>
                  <a:lnTo>
                    <a:pt x="2981729" y="2860040"/>
                  </a:lnTo>
                  <a:lnTo>
                    <a:pt x="4466604" y="2919695"/>
                  </a:lnTo>
                  <a:lnTo>
                    <a:pt x="4472598" y="3073583"/>
                  </a:lnTo>
                  <a:lnTo>
                    <a:pt x="2988345" y="3067141"/>
                  </a:lnTo>
                  <a:lnTo>
                    <a:pt x="1487778" y="3011575"/>
                  </a:lnTo>
                  <a:lnTo>
                    <a:pt x="5359" y="2597478"/>
                  </a:lnTo>
                  <a:cubicBezTo>
                    <a:pt x="5363" y="1730565"/>
                    <a:pt x="-3" y="866913"/>
                    <a:pt x="1" y="0"/>
                  </a:cubicBezTo>
                  <a:close/>
                </a:path>
              </a:pathLst>
            </a:custGeom>
            <a:solidFill>
              <a:srgbClr val="4664AA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de-DE" sz="1800"/>
            </a:p>
          </p:txBody>
        </p:sp>
        <p:cxnSp>
          <p:nvCxnSpPr>
            <p:cNvPr id="50" name="Gerade Verbindung mit Pfeil 49">
              <a:extLst>
                <a:ext uri="{FF2B5EF4-FFF2-40B4-BE49-F238E27FC236}">
                  <a16:creationId xmlns:a16="http://schemas.microsoft.com/office/drawing/2014/main" id="{C4FAC2D0-3799-4532-8729-54F428D7BD0F}"/>
                </a:ext>
              </a:extLst>
            </p:cNvPr>
            <p:cNvCxnSpPr/>
            <p:nvPr/>
          </p:nvCxnSpPr>
          <p:spPr>
            <a:xfrm rot="5400000">
              <a:off x="1408243" y="1407154"/>
              <a:ext cx="0" cy="25778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 Verbindung mit Pfeil 50">
              <a:extLst>
                <a:ext uri="{FF2B5EF4-FFF2-40B4-BE49-F238E27FC236}">
                  <a16:creationId xmlns:a16="http://schemas.microsoft.com/office/drawing/2014/main" id="{251B9DF1-574B-4C5E-ACAF-BE12DE45C0C7}"/>
                </a:ext>
              </a:extLst>
            </p:cNvPr>
            <p:cNvCxnSpPr/>
            <p:nvPr/>
          </p:nvCxnSpPr>
          <p:spPr>
            <a:xfrm>
              <a:off x="4240883" y="2931606"/>
              <a:ext cx="0" cy="25143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0592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63" y="411046"/>
            <a:ext cx="9178008" cy="627829"/>
          </a:xfrm>
        </p:spPr>
        <p:txBody>
          <a:bodyPr/>
          <a:lstStyle/>
          <a:p>
            <a:r>
              <a:rPr lang="de-DE" dirty="0"/>
              <a:t>Markthochlauf: wirtschaftliche Perspektive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17</a:t>
            </a:fld>
            <a:endParaRPr lang="de-DE"/>
          </a:p>
        </p:txBody>
      </p: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1B7967D0-03B5-47D5-A483-2D15E0A43795}"/>
              </a:ext>
            </a:extLst>
          </p:cNvPr>
          <p:cNvGrpSpPr/>
          <p:nvPr/>
        </p:nvGrpSpPr>
        <p:grpSpPr>
          <a:xfrm>
            <a:off x="524663" y="1246679"/>
            <a:ext cx="11514643" cy="5038618"/>
            <a:chOff x="17380" y="4081515"/>
            <a:chExt cx="7832034" cy="4405504"/>
          </a:xfrm>
        </p:grpSpPr>
        <p:grpSp>
          <p:nvGrpSpPr>
            <p:cNvPr id="58" name="Gruppieren 57">
              <a:extLst>
                <a:ext uri="{FF2B5EF4-FFF2-40B4-BE49-F238E27FC236}">
                  <a16:creationId xmlns:a16="http://schemas.microsoft.com/office/drawing/2014/main" id="{28D5999A-3A2F-4E8B-B80B-4EC2AF787B63}"/>
                </a:ext>
              </a:extLst>
            </p:cNvPr>
            <p:cNvGrpSpPr/>
            <p:nvPr/>
          </p:nvGrpSpPr>
          <p:grpSpPr>
            <a:xfrm>
              <a:off x="17380" y="4081515"/>
              <a:ext cx="7832034" cy="4405504"/>
              <a:chOff x="17380" y="4081515"/>
              <a:chExt cx="7832034" cy="4405504"/>
            </a:xfrm>
          </p:grpSpPr>
          <p:grpSp>
            <p:nvGrpSpPr>
              <p:cNvPr id="61" name="Gruppieren 60">
                <a:extLst>
                  <a:ext uri="{FF2B5EF4-FFF2-40B4-BE49-F238E27FC236}">
                    <a16:creationId xmlns:a16="http://schemas.microsoft.com/office/drawing/2014/main" id="{74872235-9A20-4B28-80C9-D0634D02CA21}"/>
                  </a:ext>
                </a:extLst>
              </p:cNvPr>
              <p:cNvGrpSpPr/>
              <p:nvPr/>
            </p:nvGrpSpPr>
            <p:grpSpPr>
              <a:xfrm>
                <a:off x="17380" y="4081515"/>
                <a:ext cx="7832034" cy="4405504"/>
                <a:chOff x="19489" y="4081515"/>
                <a:chExt cx="8731984" cy="4391352"/>
              </a:xfrm>
            </p:grpSpPr>
            <p:graphicFrame>
              <p:nvGraphicFramePr>
                <p:cNvPr id="64" name="Diagramm 63">
                  <a:extLst>
                    <a:ext uri="{FF2B5EF4-FFF2-40B4-BE49-F238E27FC236}">
                      <a16:creationId xmlns:a16="http://schemas.microsoft.com/office/drawing/2014/main" id="{60F367CC-D1F0-4738-A44E-11B487332E50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995630586"/>
                    </p:ext>
                  </p:extLst>
                </p:nvPr>
              </p:nvGraphicFramePr>
              <p:xfrm>
                <a:off x="19489" y="4081515"/>
                <a:ext cx="8731984" cy="4391352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sp>
              <p:nvSpPr>
                <p:cNvPr id="65" name="Textfeld 9">
                  <a:extLst>
                    <a:ext uri="{FF2B5EF4-FFF2-40B4-BE49-F238E27FC236}">
                      <a16:creationId xmlns:a16="http://schemas.microsoft.com/office/drawing/2014/main" id="{555EBF9B-44BC-41AB-8B02-08B7AFA59C97}"/>
                    </a:ext>
                  </a:extLst>
                </p:cNvPr>
                <p:cNvSpPr txBox="1"/>
                <p:nvPr/>
              </p:nvSpPr>
              <p:spPr>
                <a:xfrm>
                  <a:off x="5013564" y="4924181"/>
                  <a:ext cx="1251540" cy="263769"/>
                </a:xfrm>
                <a:prstGeom prst="rect">
                  <a:avLst/>
                </a:prstGeom>
                <a:noFill/>
                <a:ln w="9525" cmpd="sng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de-DE" sz="1800" dirty="0">
                      <a:latin typeface="+mj-lt"/>
                      <a:cs typeface="Arial" panose="020B0604020202020204" pitchFamily="34" charset="0"/>
                    </a:rPr>
                    <a:t>DAC- Menge</a:t>
                  </a:r>
                </a:p>
              </p:txBody>
            </p:sp>
            <p:cxnSp>
              <p:nvCxnSpPr>
                <p:cNvPr id="66" name="Gerade Verbindung mit Pfeil 65">
                  <a:extLst>
                    <a:ext uri="{FF2B5EF4-FFF2-40B4-BE49-F238E27FC236}">
                      <a16:creationId xmlns:a16="http://schemas.microsoft.com/office/drawing/2014/main" id="{A7BBF68F-40FE-4175-B606-6FA13F7FE5A7}"/>
                    </a:ext>
                  </a:extLst>
                </p:cNvPr>
                <p:cNvCxnSpPr>
                  <a:cxnSpLocks/>
                  <a:stCxn id="65" idx="2"/>
                </p:cNvCxnSpPr>
                <p:nvPr/>
              </p:nvCxnSpPr>
              <p:spPr>
                <a:xfrm>
                  <a:off x="5639334" y="5187949"/>
                  <a:ext cx="2" cy="262741"/>
                </a:xfrm>
                <a:prstGeom prst="straightConnector1">
                  <a:avLst/>
                </a:prstGeom>
                <a:ln w="254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Textfeld 22">
                <a:extLst>
                  <a:ext uri="{FF2B5EF4-FFF2-40B4-BE49-F238E27FC236}">
                    <a16:creationId xmlns:a16="http://schemas.microsoft.com/office/drawing/2014/main" id="{3A861988-8031-4387-9B1D-2E5DA299F945}"/>
                  </a:ext>
                </a:extLst>
              </p:cNvPr>
              <p:cNvSpPr txBox="1"/>
              <p:nvPr/>
            </p:nvSpPr>
            <p:spPr>
              <a:xfrm>
                <a:off x="5742688" y="5048464"/>
                <a:ext cx="1422063" cy="537773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bIns="0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dirty="0">
                    <a:latin typeface="+mj-lt"/>
                  </a:rPr>
                  <a:t>obere </a:t>
                </a:r>
                <a:r>
                  <a:rPr lang="de-DE" sz="1800" dirty="0">
                    <a:latin typeface="+mj-lt"/>
                    <a:cs typeface="Arial" panose="020B0604020202020204" pitchFamily="34" charset="0"/>
                  </a:rPr>
                  <a:t>Schätzung</a:t>
                </a:r>
                <a:r>
                  <a:rPr lang="de-DE" sz="1800" dirty="0">
                    <a:latin typeface="+mj-lt"/>
                  </a:rPr>
                  <a:t> der DAC- Kosten</a:t>
                </a:r>
              </a:p>
            </p:txBody>
          </p:sp>
          <p:sp>
            <p:nvSpPr>
              <p:cNvPr id="63" name="Textfeld 27">
                <a:extLst>
                  <a:ext uri="{FF2B5EF4-FFF2-40B4-BE49-F238E27FC236}">
                    <a16:creationId xmlns:a16="http://schemas.microsoft.com/office/drawing/2014/main" id="{2E118AA2-C628-47C3-9089-03D015B38FF6}"/>
                  </a:ext>
                </a:extLst>
              </p:cNvPr>
              <p:cNvSpPr txBox="1"/>
              <p:nvPr/>
            </p:nvSpPr>
            <p:spPr>
              <a:xfrm>
                <a:off x="5457064" y="7218019"/>
                <a:ext cx="1422063" cy="537772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de-DE" sz="1800" dirty="0">
                    <a:latin typeface="+mj-lt"/>
                  </a:rPr>
                  <a:t>untere Schätzung der DAC- </a:t>
                </a:r>
                <a:r>
                  <a:rPr lang="de-DE" sz="1800" dirty="0">
                    <a:latin typeface="+mj-lt"/>
                    <a:cs typeface="Arial" panose="020B0604020202020204" pitchFamily="34" charset="0"/>
                  </a:rPr>
                  <a:t>Kosten</a:t>
                </a:r>
              </a:p>
            </p:txBody>
          </p:sp>
        </p:grpSp>
        <p:cxnSp>
          <p:nvCxnSpPr>
            <p:cNvPr id="59" name="Gerade Verbindung mit Pfeil 58">
              <a:extLst>
                <a:ext uri="{FF2B5EF4-FFF2-40B4-BE49-F238E27FC236}">
                  <a16:creationId xmlns:a16="http://schemas.microsoft.com/office/drawing/2014/main" id="{05FB19ED-B86C-442C-BF4F-B08950906335}"/>
                </a:ext>
              </a:extLst>
            </p:cNvPr>
            <p:cNvCxnSpPr>
              <a:cxnSpLocks/>
              <a:stCxn id="62" idx="2"/>
            </p:cNvCxnSpPr>
            <p:nvPr/>
          </p:nvCxnSpPr>
          <p:spPr>
            <a:xfrm>
              <a:off x="6453720" y="5586237"/>
              <a:ext cx="0" cy="211172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Gerade Verbindung mit Pfeil 59">
              <a:extLst>
                <a:ext uri="{FF2B5EF4-FFF2-40B4-BE49-F238E27FC236}">
                  <a16:creationId xmlns:a16="http://schemas.microsoft.com/office/drawing/2014/main" id="{495C0E2E-A56E-4913-B003-6AF133D30C29}"/>
                </a:ext>
              </a:extLst>
            </p:cNvPr>
            <p:cNvCxnSpPr>
              <a:cxnSpLocks/>
              <a:stCxn id="63" idx="0"/>
            </p:cNvCxnSpPr>
            <p:nvPr/>
          </p:nvCxnSpPr>
          <p:spPr>
            <a:xfrm flipV="1">
              <a:off x="6168096" y="6888014"/>
              <a:ext cx="0" cy="330005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9821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4BC83A-C4DA-4F65-9BC8-A391D46C4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Kernaussagen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030F5D-81B2-4A5B-9D8B-59013DB04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DAC ist schon heute an der Schwelle zur Marktreife mit drei Hauptakteuren:                     Carbon Engineering, Climeworks und Global Thermostat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Der Energieverbrauch von DAC ist mit 1400-2500 kWh/t</a:t>
            </a:r>
            <a:r>
              <a:rPr lang="de-DE" sz="2000" baseline="-25000" dirty="0"/>
              <a:t>CO2</a:t>
            </a:r>
            <a:r>
              <a:rPr lang="de-DE" sz="2000" dirty="0"/>
              <a:t> in der gleichen Größenordnung wie Punktquellen-CO</a:t>
            </a:r>
            <a:r>
              <a:rPr lang="de-DE" sz="2000" baseline="-25000" dirty="0"/>
              <a:t>2</a:t>
            </a:r>
            <a:endParaRPr lang="de-DE" sz="2000" dirty="0"/>
          </a:p>
          <a:p>
            <a:pPr>
              <a:lnSpc>
                <a:spcPct val="150000"/>
              </a:lnSpc>
            </a:pPr>
            <a:r>
              <a:rPr lang="de-DE" sz="2000" dirty="0"/>
              <a:t>Die Kosten sind heute noch hoch, werden bis 2050 voraussichtlich auf 50 USD/t</a:t>
            </a:r>
            <a:r>
              <a:rPr lang="de-DE" sz="2000" baseline="-25000" dirty="0"/>
              <a:t>Co2 </a:t>
            </a:r>
            <a:r>
              <a:rPr lang="de-DE" sz="2000" dirty="0"/>
              <a:t>fallen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Die Kosten für synthetischen Kraftstoff sind maßgeblich vom Energiepreis abhängig; die CO</a:t>
            </a:r>
            <a:r>
              <a:rPr lang="de-DE" sz="2000" baseline="-25000" dirty="0"/>
              <a:t>2</a:t>
            </a:r>
            <a:r>
              <a:rPr lang="de-DE" sz="2000" dirty="0"/>
              <a:t>- Quelle sollte keine Priorität bei der Standortwahl haben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Ein konstanter Markhochlauf von DAC sorgt für ein gesundes Wachstum der DAC-Firmen und dafür, dass der hohe Bedarf in Zukunft gedeckt werden kann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8D0D72-77B4-4512-A267-4B5F17D31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6F7F0A4-7556-429C-BBB5-C958AD4A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805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AE1999-CA1E-496A-9135-0A08A2762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7D29A3-51B6-45FD-8F6A-03226CACB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64" y="1227643"/>
            <a:ext cx="11142672" cy="485024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de-DE" sz="1800" dirty="0"/>
              <a:t>Direct Air Capture (DAC)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Kurzvorstellung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Status und Marktreife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Energieeffizienz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Platzbedarf</a:t>
            </a:r>
          </a:p>
          <a:p>
            <a:pPr>
              <a:lnSpc>
                <a:spcPct val="130000"/>
              </a:lnSpc>
            </a:pPr>
            <a:r>
              <a:rPr lang="de-DE" sz="1800" dirty="0"/>
              <a:t>CO</a:t>
            </a:r>
            <a:r>
              <a:rPr lang="de-DE" sz="1800" baseline="-25000" dirty="0"/>
              <a:t>2</a:t>
            </a:r>
            <a:r>
              <a:rPr lang="de-DE" sz="1800" dirty="0"/>
              <a:t>-Quellen und Bedarf</a:t>
            </a:r>
          </a:p>
          <a:p>
            <a:pPr>
              <a:lnSpc>
                <a:spcPct val="130000"/>
              </a:lnSpc>
            </a:pPr>
            <a:r>
              <a:rPr lang="de-DE" sz="1800" dirty="0"/>
              <a:t>Power-to-Liquid (PtL)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Relevante PtL-Zweige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Wärmeintegrierbarkeit von DAC</a:t>
            </a:r>
          </a:p>
          <a:p>
            <a:pPr lvl="1">
              <a:lnSpc>
                <a:spcPct val="130000"/>
              </a:lnSpc>
            </a:pPr>
            <a:r>
              <a:rPr lang="de-DE" sz="1600" dirty="0"/>
              <a:t>Kostenstruktur von PtL-Kraftstoff</a:t>
            </a:r>
          </a:p>
          <a:p>
            <a:pPr>
              <a:lnSpc>
                <a:spcPct val="130000"/>
              </a:lnSpc>
            </a:pPr>
            <a:r>
              <a:rPr lang="de-DE" sz="1800" dirty="0"/>
              <a:t>Markthochlauf</a:t>
            </a:r>
          </a:p>
          <a:p>
            <a:pPr>
              <a:lnSpc>
                <a:spcPct val="130000"/>
              </a:lnSpc>
            </a:pPr>
            <a:r>
              <a:rPr lang="de-DE" sz="1800" dirty="0"/>
              <a:t>Kernaussagen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2087F3C-108D-475A-A0EC-E261D0AD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5FCE05-71C7-4A87-8980-0660CFBB9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636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Direct Air Capture: Kurzvorstellung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3</a:t>
            </a:fld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4664" y="1269206"/>
            <a:ext cx="4589004" cy="485024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sz="2000" dirty="0"/>
              <a:t>Zyklischer Prozess mit Beladung und Regeneration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Hauptenergieverbrauch: Wärme zur Regeneration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Zwei Hauptverfahren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LT-DAC: Feststoffadsorption, Regeneration bei 100°C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HT-DAC: Flüssigkeitsabsorption, Regeneration bei 900°C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C552724-4EAB-4C4D-B8E0-36C6C94D56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804" y="1269207"/>
            <a:ext cx="6814026" cy="39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121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D9501C01-4C4F-4F7D-9D0F-CF52228E744F}"/>
              </a:ext>
            </a:extLst>
          </p:cNvPr>
          <p:cNvSpPr/>
          <p:nvPr/>
        </p:nvSpPr>
        <p:spPr>
          <a:xfrm>
            <a:off x="106419" y="3012760"/>
            <a:ext cx="11978640" cy="1824076"/>
          </a:xfrm>
          <a:prstGeom prst="rect">
            <a:avLst/>
          </a:prstGeom>
          <a:solidFill>
            <a:srgbClr val="D9EF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de-DE" dirty="0"/>
              <a:t>DAC: Status und Marktreife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4</a:t>
            </a:fld>
            <a:endParaRPr lang="de-DE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1F34B651-FD75-4CB4-8502-E13B1B15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64" y="1269206"/>
            <a:ext cx="8766395" cy="497919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Drei Hauptakteure auf dem DAC-Markt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Carbon Engineering, Squamish, Kanada: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HT-DAC-Lösung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Eine Pilotanlage in Betrieb, Großanlage in Planung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Climeworks, Zürich, Schweiz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LT-DAC-Lösung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Mehrere Piloten und Projekte in Betrieb, Containerbasierte Module verfügbar, Großprojekte geplant &amp; in Umsetzung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Global Thermostat, New York, USA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LT-DAC-Lösung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Mehrere Pilotanlagen in Betrieb, Kleinanlagen verfügbar, Großprojekte geplant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36E0967-F2E9-41EF-9C7B-1D072D657E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34"/>
          <a:stretch/>
        </p:blipFill>
        <p:spPr>
          <a:xfrm>
            <a:off x="9291059" y="5042229"/>
            <a:ext cx="2753360" cy="708161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723F6063-56F7-4230-B402-86A362962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1072" y="1356885"/>
            <a:ext cx="2133334" cy="144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E20223F-2C30-47FD-80C3-7DA0729FB5F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3" r="10781"/>
          <a:stretch/>
        </p:blipFill>
        <p:spPr>
          <a:xfrm>
            <a:off x="9338673" y="3045620"/>
            <a:ext cx="2526574" cy="127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86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057E7-E13C-4EE0-9645-974B728ED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Aktuelle Schlüsselprojekte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2077D8-9C51-4CAC-92CC-0FCB6B2F6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000" dirty="0"/>
              <a:t>Carbon Engineering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1Pointfive: 1 Mt</a:t>
            </a:r>
            <a:r>
              <a:rPr lang="de-DE" sz="1800" baseline="-25000" dirty="0"/>
              <a:t>CO2</a:t>
            </a:r>
            <a:r>
              <a:rPr lang="de-DE" sz="1800" dirty="0"/>
              <a:t>/a zur Erdölförderung mittels EOR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Standort Texas und Finanzierung mittels kalifornischen Zertifikatehandel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Climeworks: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Projekt mit Carbfix in Island (CCS) mit 4.000 t</a:t>
            </a:r>
            <a:r>
              <a:rPr lang="de-DE" sz="1800" baseline="-25000" dirty="0"/>
              <a:t>CO2</a:t>
            </a:r>
            <a:r>
              <a:rPr lang="de-DE" sz="1800" dirty="0"/>
              <a:t>/a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Norsk e-Fuel in Norwegen mit PtL-Kapazität von 8.000 t</a:t>
            </a:r>
            <a:r>
              <a:rPr lang="de-DE" sz="1800" baseline="-25000" dirty="0"/>
              <a:t>PtL</a:t>
            </a:r>
            <a:r>
              <a:rPr lang="de-DE" sz="1800" dirty="0"/>
              <a:t>/a (2023) bis 80.000 t</a:t>
            </a:r>
            <a:r>
              <a:rPr lang="de-DE" sz="1800" baseline="-25000" dirty="0"/>
              <a:t>PtL</a:t>
            </a:r>
            <a:r>
              <a:rPr lang="de-DE" sz="1800" dirty="0"/>
              <a:t>/a (2026)</a:t>
            </a:r>
          </a:p>
          <a:p>
            <a:pPr>
              <a:lnSpc>
                <a:spcPct val="150000"/>
              </a:lnSpc>
            </a:pPr>
            <a:r>
              <a:rPr lang="de-DE" sz="2000" dirty="0"/>
              <a:t>Global Thermostat</a:t>
            </a:r>
          </a:p>
          <a:p>
            <a:pPr lvl="1">
              <a:lnSpc>
                <a:spcPct val="150000"/>
              </a:lnSpc>
            </a:pPr>
            <a:r>
              <a:rPr lang="de-DE" sz="1800" dirty="0" err="1"/>
              <a:t>Haru</a:t>
            </a:r>
            <a:r>
              <a:rPr lang="de-DE" sz="1800"/>
              <a:t>-Oni </a:t>
            </a:r>
            <a:r>
              <a:rPr lang="de-DE" sz="1800" dirty="0"/>
              <a:t>in Chile zusammen mit Porsche und Siemens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2000 t</a:t>
            </a:r>
            <a:r>
              <a:rPr lang="de-DE" sz="1800" baseline="-25000" dirty="0"/>
              <a:t>CO2</a:t>
            </a:r>
            <a:r>
              <a:rPr lang="de-DE" sz="1800" dirty="0"/>
              <a:t>/a (2022)- 10 Mt</a:t>
            </a:r>
            <a:r>
              <a:rPr lang="de-DE" sz="1800" baseline="-25000" dirty="0"/>
              <a:t>CO2</a:t>
            </a:r>
            <a:r>
              <a:rPr lang="de-DE" sz="1800" dirty="0"/>
              <a:t>/a (2026)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EFD767-8C45-47BF-A5E7-68B623EBF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752A49-7B1D-4C84-A965-585D6ABC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86099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64" y="362465"/>
            <a:ext cx="9178008" cy="893853"/>
          </a:xfrm>
        </p:spPr>
        <p:txBody>
          <a:bodyPr anchor="t"/>
          <a:lstStyle/>
          <a:p>
            <a:r>
              <a:rPr lang="de-DE" dirty="0"/>
              <a:t>Relevante DAC- Konzepte und Kenndaten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6</a:t>
            </a:fld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5DFF721A-707C-45A4-B8F2-7276D5366B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07399"/>
              </p:ext>
            </p:extLst>
          </p:nvPr>
        </p:nvGraphicFramePr>
        <p:xfrm>
          <a:off x="396239" y="1452880"/>
          <a:ext cx="11153503" cy="46322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00647">
                  <a:extLst>
                    <a:ext uri="{9D8B030D-6E8A-4147-A177-3AD203B41FA5}">
                      <a16:colId xmlns:a16="http://schemas.microsoft.com/office/drawing/2014/main" val="559972885"/>
                    </a:ext>
                  </a:extLst>
                </a:gridCol>
                <a:gridCol w="2193295">
                  <a:extLst>
                    <a:ext uri="{9D8B030D-6E8A-4147-A177-3AD203B41FA5}">
                      <a16:colId xmlns:a16="http://schemas.microsoft.com/office/drawing/2014/main" val="3647297084"/>
                    </a:ext>
                  </a:extLst>
                </a:gridCol>
                <a:gridCol w="2462853">
                  <a:extLst>
                    <a:ext uri="{9D8B030D-6E8A-4147-A177-3AD203B41FA5}">
                      <a16:colId xmlns:a16="http://schemas.microsoft.com/office/drawing/2014/main" val="1387169605"/>
                    </a:ext>
                  </a:extLst>
                </a:gridCol>
                <a:gridCol w="2298354">
                  <a:extLst>
                    <a:ext uri="{9D8B030D-6E8A-4147-A177-3AD203B41FA5}">
                      <a16:colId xmlns:a16="http://schemas.microsoft.com/office/drawing/2014/main" val="2653319993"/>
                    </a:ext>
                  </a:extLst>
                </a:gridCol>
                <a:gridCol w="2298354">
                  <a:extLst>
                    <a:ext uri="{9D8B030D-6E8A-4147-A177-3AD203B41FA5}">
                      <a16:colId xmlns:a16="http://schemas.microsoft.com/office/drawing/2014/main" val="2011275929"/>
                    </a:ext>
                  </a:extLst>
                </a:gridCol>
              </a:tblGrid>
              <a:tr h="122726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Hersteller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Carbon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Engineering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Climeworks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Global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Thermostat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472014711"/>
                  </a:ext>
                </a:extLst>
              </a:tr>
              <a:tr h="45440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Technologie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HT-DAC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TVSA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TVSA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877948755"/>
                  </a:ext>
                </a:extLst>
              </a:tr>
              <a:tr h="88125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Energie-bedarf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(kWh/t</a:t>
                      </a:r>
                      <a:r>
                        <a:rPr lang="de-DE" sz="1800" baseline="-25000" dirty="0">
                          <a:effectLst/>
                        </a:rPr>
                        <a:t>CO2</a:t>
                      </a:r>
                      <a:r>
                        <a:rPr lang="de-DE" sz="1800" dirty="0">
                          <a:effectLst/>
                        </a:rPr>
                        <a:t>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elektrisch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366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(1500*)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200-300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200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2290615633"/>
                  </a:ext>
                </a:extLst>
              </a:tr>
              <a:tr h="1038026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thermisch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1458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(2448**)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1500-2000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1170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575693804"/>
                  </a:ext>
                </a:extLst>
              </a:tr>
              <a:tr h="10312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Perspektivische Kosten (USD/t</a:t>
                      </a:r>
                      <a:r>
                        <a:rPr lang="de-DE" sz="1800" baseline="-25000" dirty="0">
                          <a:effectLst/>
                        </a:rPr>
                        <a:t>CO2</a:t>
                      </a:r>
                      <a:r>
                        <a:rPr lang="de-DE" sz="1800" dirty="0">
                          <a:effectLst/>
                        </a:rPr>
                        <a:t>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64-232 (aktuell &lt;250)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&lt;100 (aktuell 600-800)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</a:rPr>
                        <a:t>50 (aktuell &lt;200)</a:t>
                      </a:r>
                      <a:endParaRPr lang="de-DE" sz="18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 anchor="ctr"/>
                </a:tc>
                <a:extLst>
                  <a:ext uri="{0D108BD9-81ED-4DB2-BD59-A6C34878D82A}">
                    <a16:rowId xmlns:a16="http://schemas.microsoft.com/office/drawing/2014/main" val="13121998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1278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4664" y="250257"/>
            <a:ext cx="9178008" cy="1006061"/>
          </a:xfrm>
        </p:spPr>
        <p:txBody>
          <a:bodyPr anchor="t"/>
          <a:lstStyle/>
          <a:p>
            <a:r>
              <a:rPr lang="de-DE" dirty="0"/>
              <a:t>Energieeffizienz verfügbarer Verfahren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7</a:t>
            </a:fld>
            <a:endParaRPr lang="de-DE" dirty="0"/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004EB2C8-7A06-444B-B4AA-B93AE9ADD458}"/>
              </a:ext>
            </a:extLst>
          </p:cNvPr>
          <p:cNvGrpSpPr/>
          <p:nvPr/>
        </p:nvGrpSpPr>
        <p:grpSpPr>
          <a:xfrm>
            <a:off x="279993" y="1256318"/>
            <a:ext cx="11542453" cy="4890482"/>
            <a:chOff x="0" y="0"/>
            <a:chExt cx="5760720" cy="3144520"/>
          </a:xfrm>
        </p:grpSpPr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C75A22E-BCB5-4AA9-8F1D-6901506ECCC3}"/>
                </a:ext>
              </a:extLst>
            </p:cNvPr>
            <p:cNvGrpSpPr/>
            <p:nvPr/>
          </p:nvGrpSpPr>
          <p:grpSpPr>
            <a:xfrm>
              <a:off x="0" y="0"/>
              <a:ext cx="5760720" cy="3144520"/>
              <a:chOff x="0" y="0"/>
              <a:chExt cx="5760720" cy="3144520"/>
            </a:xfrm>
          </p:grpSpPr>
          <p:grpSp>
            <p:nvGrpSpPr>
              <p:cNvPr id="24" name="Gruppieren 23">
                <a:extLst>
                  <a:ext uri="{FF2B5EF4-FFF2-40B4-BE49-F238E27FC236}">
                    <a16:creationId xmlns:a16="http://schemas.microsoft.com/office/drawing/2014/main" id="{4757F6F3-1EFD-40AC-8747-3055DB82BB29}"/>
                  </a:ext>
                </a:extLst>
              </p:cNvPr>
              <p:cNvGrpSpPr/>
              <p:nvPr/>
            </p:nvGrpSpPr>
            <p:grpSpPr>
              <a:xfrm>
                <a:off x="0" y="0"/>
                <a:ext cx="5760720" cy="3144520"/>
                <a:chOff x="0" y="0"/>
                <a:chExt cx="5760720" cy="3144520"/>
              </a:xfrm>
            </p:grpSpPr>
            <p:graphicFrame>
              <p:nvGraphicFramePr>
                <p:cNvPr id="26" name="Diagramm 25">
                  <a:extLst>
                    <a:ext uri="{FF2B5EF4-FFF2-40B4-BE49-F238E27FC236}">
                      <a16:creationId xmlns:a16="http://schemas.microsoft.com/office/drawing/2014/main" id="{DD394EB6-F4ED-42BB-A12E-771DDDB0ED78}"/>
                    </a:ext>
                  </a:extLst>
                </p:cNvPr>
                <p:cNvGraphicFramePr/>
                <p:nvPr>
                  <p:extLst>
                    <p:ext uri="{D42A27DB-BD31-4B8C-83A1-F6EECF244321}">
                      <p14:modId xmlns:p14="http://schemas.microsoft.com/office/powerpoint/2010/main" val="1168632612"/>
                    </p:ext>
                  </p:extLst>
                </p:nvPr>
              </p:nvGraphicFramePr>
              <p:xfrm>
                <a:off x="0" y="0"/>
                <a:ext cx="5760720" cy="3144520"/>
              </p:xfrm>
              <a:graphic>
                <a:graphicData uri="http://schemas.openxmlformats.org/drawingml/2006/chart">
                  <c:chart xmlns:c="http://schemas.openxmlformats.org/drawingml/2006/chart" xmlns:r="http://schemas.openxmlformats.org/officeDocument/2006/relationships" r:id="rId2"/>
                </a:graphicData>
              </a:graphic>
            </p:graphicFrame>
            <p:grpSp>
              <p:nvGrpSpPr>
                <p:cNvPr id="27" name="Gruppieren 26">
                  <a:extLst>
                    <a:ext uri="{FF2B5EF4-FFF2-40B4-BE49-F238E27FC236}">
                      <a16:creationId xmlns:a16="http://schemas.microsoft.com/office/drawing/2014/main" id="{099FAABC-43AF-4C86-9506-70C2C5E592BD}"/>
                    </a:ext>
                  </a:extLst>
                </p:cNvPr>
                <p:cNvGrpSpPr/>
                <p:nvPr/>
              </p:nvGrpSpPr>
              <p:grpSpPr>
                <a:xfrm>
                  <a:off x="913274" y="182076"/>
                  <a:ext cx="4507141" cy="2482243"/>
                  <a:chOff x="66607" y="50843"/>
                  <a:chExt cx="4507141" cy="2482243"/>
                </a:xfrm>
              </p:grpSpPr>
              <p:grpSp>
                <p:nvGrpSpPr>
                  <p:cNvPr id="28" name="Gruppieren 27">
                    <a:extLst>
                      <a:ext uri="{FF2B5EF4-FFF2-40B4-BE49-F238E27FC236}">
                        <a16:creationId xmlns:a16="http://schemas.microsoft.com/office/drawing/2014/main" id="{DA004B2C-F3A9-4CD0-B212-00D2C9A9CF4B}"/>
                      </a:ext>
                    </a:extLst>
                  </p:cNvPr>
                  <p:cNvGrpSpPr/>
                  <p:nvPr/>
                </p:nvGrpSpPr>
                <p:grpSpPr>
                  <a:xfrm>
                    <a:off x="66607" y="50843"/>
                    <a:ext cx="4507141" cy="2330155"/>
                    <a:chOff x="66607" y="50843"/>
                    <a:chExt cx="4507141" cy="2330155"/>
                  </a:xfrm>
                </p:grpSpPr>
                <p:sp>
                  <p:nvSpPr>
                    <p:cNvPr id="30" name="Ellipse 29">
                      <a:extLst>
                        <a:ext uri="{FF2B5EF4-FFF2-40B4-BE49-F238E27FC236}">
                          <a16:creationId xmlns:a16="http://schemas.microsoft.com/office/drawing/2014/main" id="{C9AF5E8C-EA0A-447B-9B80-BEF3722132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614893" y="173872"/>
                      <a:ext cx="958855" cy="1116951"/>
                    </a:xfrm>
                    <a:prstGeom prst="ellipse">
                      <a:avLst/>
                    </a:prstGeom>
                    <a:noFill/>
                    <a:ln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endParaRPr lang="de-DE" sz="2000" dirty="0"/>
                    </a:p>
                  </p:txBody>
                </p:sp>
                <p:grpSp>
                  <p:nvGrpSpPr>
                    <p:cNvPr id="31" name="Gruppieren 30">
                      <a:extLst>
                        <a:ext uri="{FF2B5EF4-FFF2-40B4-BE49-F238E27FC236}">
                          <a16:creationId xmlns:a16="http://schemas.microsoft.com/office/drawing/2014/main" id="{A58D2167-0C60-4ECB-9314-EB286DD9671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6607" y="50843"/>
                      <a:ext cx="3284651" cy="2330155"/>
                      <a:chOff x="66607" y="50843"/>
                      <a:chExt cx="3284651" cy="2330155"/>
                    </a:xfrm>
                  </p:grpSpPr>
                  <p:sp>
                    <p:nvSpPr>
                      <p:cNvPr id="32" name="Ellipse 31">
                        <a:extLst>
                          <a:ext uri="{FF2B5EF4-FFF2-40B4-BE49-F238E27FC236}">
                            <a16:creationId xmlns:a16="http://schemas.microsoft.com/office/drawing/2014/main" id="{D4FE40DF-4782-41A4-A91B-885C25064C2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13490" y="303606"/>
                        <a:ext cx="279729" cy="3600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 sz="2000" dirty="0"/>
                      </a:p>
                    </p:txBody>
                  </p:sp>
                  <p:sp>
                    <p:nvSpPr>
                      <p:cNvPr id="33" name="Ellipse 32">
                        <a:extLst>
                          <a:ext uri="{FF2B5EF4-FFF2-40B4-BE49-F238E27FC236}">
                            <a16:creationId xmlns:a16="http://schemas.microsoft.com/office/drawing/2014/main" id="{85B8D4E0-BB14-4DAF-BD77-F73F2179584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06369" y="721999"/>
                        <a:ext cx="292284" cy="360000"/>
                      </a:xfrm>
                      <a:prstGeom prst="ellipse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prstTxWarp prst="textNoShape">
                          <a:avLst/>
                        </a:prstTxWarp>
                        <a:noAutofit/>
                      </a:bodyPr>
                      <a:lstStyle/>
                      <a:p>
                        <a:endParaRPr lang="de-DE" sz="2000" dirty="0"/>
                      </a:p>
                    </p:txBody>
                  </p:sp>
                  <p:sp>
                    <p:nvSpPr>
                      <p:cNvPr id="34" name="Textfeld 2">
                        <a:extLst>
                          <a:ext uri="{FF2B5EF4-FFF2-40B4-BE49-F238E27FC236}">
                            <a16:creationId xmlns:a16="http://schemas.microsoft.com/office/drawing/2014/main" id="{77818AE0-BA6B-4E61-BAC4-4C62099C3EEA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149260" y="50843"/>
                        <a:ext cx="1335320" cy="860521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DAC- Verfahren:</a:t>
                        </a:r>
                      </a:p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solidFill>
                              <a:srgbClr val="AA0588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•</a:t>
                        </a: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Carbon Engineering</a:t>
                        </a:r>
                      </a:p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solidFill>
                              <a:srgbClr val="2B89A8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•</a:t>
                        </a: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Climeworks</a:t>
                        </a:r>
                      </a:p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solidFill>
                              <a:srgbClr val="939598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•</a:t>
                        </a: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Global Thermostat</a:t>
                        </a:r>
                      </a:p>
                    </p:txBody>
                  </p:sp>
                  <p:cxnSp>
                    <p:nvCxnSpPr>
                      <p:cNvPr id="35" name="Gerade Verbindung mit Pfeil 34">
                        <a:extLst>
                          <a:ext uri="{FF2B5EF4-FFF2-40B4-BE49-F238E27FC236}">
                            <a16:creationId xmlns:a16="http://schemas.microsoft.com/office/drawing/2014/main" id="{DF7867AA-D5BE-4567-A690-A7662DB5DF2B}"/>
                          </a:ext>
                        </a:extLst>
                      </p:cNvPr>
                      <p:cNvCxnSpPr>
                        <a:cxnSpLocks/>
                        <a:stCxn id="34" idx="1"/>
                        <a:endCxn id="32" idx="6"/>
                      </p:cNvCxnSpPr>
                      <p:nvPr/>
                    </p:nvCxnSpPr>
                    <p:spPr>
                      <a:xfrm flipH="1">
                        <a:off x="793219" y="481104"/>
                        <a:ext cx="356041" cy="2502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6" name="Textfeld 2">
                        <a:extLst>
                          <a:ext uri="{FF2B5EF4-FFF2-40B4-BE49-F238E27FC236}">
                            <a16:creationId xmlns:a16="http://schemas.microsoft.com/office/drawing/2014/main" id="{972BC2D7-0FF1-43DC-98C4-271193C050D9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6607" y="1517284"/>
                        <a:ext cx="1188639" cy="863714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„Unkonventionelle“ DAC- Verfahren:</a:t>
                        </a:r>
                      </a:p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solidFill>
                              <a:srgbClr val="FFC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•</a:t>
                        </a: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ESA (Verdox)</a:t>
                        </a:r>
                      </a:p>
                      <a:p>
                        <a:pPr>
                          <a:lnSpc>
                            <a:spcPct val="107000"/>
                          </a:lnSpc>
                        </a:pPr>
                        <a:r>
                          <a:rPr lang="de-DE" sz="2000" dirty="0">
                            <a:solidFill>
                              <a:srgbClr val="833C0B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•</a:t>
                        </a: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</a:rPr>
                          <a:t> Nanofabriken</a:t>
                        </a:r>
                      </a:p>
                    </p:txBody>
                  </p:sp>
                  <p:cxnSp>
                    <p:nvCxnSpPr>
                      <p:cNvPr id="37" name="Gerade Verbindung mit Pfeil 36">
                        <a:extLst>
                          <a:ext uri="{FF2B5EF4-FFF2-40B4-BE49-F238E27FC236}">
                            <a16:creationId xmlns:a16="http://schemas.microsoft.com/office/drawing/2014/main" id="{2E99A277-EA2D-40A2-B245-D1AC4DE1C64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660927" y="1082000"/>
                        <a:ext cx="0" cy="41665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 w="lg" len="lg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38" name="Textfeld 19">
                        <a:extLst>
                          <a:ext uri="{FF2B5EF4-FFF2-40B4-BE49-F238E27FC236}">
                            <a16:creationId xmlns:a16="http://schemas.microsoft.com/office/drawing/2014/main" id="{C8B723A6-A095-4A09-B19B-43ED55ACDE37}"/>
                          </a:ext>
                        </a:extLst>
                      </p:cNvPr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1453244" y="1669373"/>
                        <a:ext cx="1898014" cy="443864"/>
                      </a:xfrm>
                      <a:prstGeom prst="rect">
                        <a:avLst/>
                      </a:prstGeom>
                      <a:solidFill>
                        <a:srgbClr val="FFFFFF">
                          <a:alpha val="70000"/>
                        </a:srgb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rot="0" vert="horz" wrap="square" lIns="91440" tIns="45720" rIns="91440" bIns="45720" anchor="t" anchorCtr="0">
                        <a:noAutofit/>
                      </a:bodyPr>
                      <a:lstStyle/>
                      <a:p>
                        <a:pPr>
                          <a:lnSpc>
                            <a:spcPct val="106000"/>
                          </a:lnSpc>
                          <a:spcAft>
                            <a:spcPts val="800"/>
                          </a:spcAft>
                        </a:pPr>
                        <a:r>
                          <a:rPr lang="de-DE" sz="2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a:t>Theoretisch Minimale thermodynamische Trennarbeit</a:t>
                        </a:r>
                        <a:endParaRPr lang="de-DE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endParaRPr>
                      </a:p>
                    </p:txBody>
                  </p:sp>
                </p:grpSp>
              </p:grpSp>
              <p:sp>
                <p:nvSpPr>
                  <p:cNvPr id="29" name="Textfeld 23">
                    <a:extLst>
                      <a:ext uri="{FF2B5EF4-FFF2-40B4-BE49-F238E27FC236}">
                        <a16:creationId xmlns:a16="http://schemas.microsoft.com/office/drawing/2014/main" id="{AB06CF47-289D-4755-A2B0-8CC322F8E3E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57160" y="1669373"/>
                    <a:ext cx="829982" cy="863713"/>
                  </a:xfrm>
                  <a:prstGeom prst="rect">
                    <a:avLst/>
                  </a:prstGeom>
                  <a:solidFill>
                    <a:srgbClr val="FFFFFF">
                      <a:alpha val="70000"/>
                    </a:srgbClr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0" vert="horz" wrap="square" lIns="91440" tIns="45720" rIns="91440" bIns="45720" anchor="t" anchorCtr="0">
                    <a:noAutofit/>
                  </a:bodyPr>
                  <a:lstStyle/>
                  <a:p>
                    <a:r>
                      <a: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Punktquellen</a:t>
                    </a:r>
                    <a:endParaRPr lang="de-DE" sz="2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r>
                      <a:rPr lang="de-DE" sz="2000" dirty="0">
                        <a:solidFill>
                          <a:srgbClr val="92D05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•</a:t>
                    </a:r>
                    <a:r>
                      <a: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Biogas</a:t>
                    </a:r>
                    <a:endParaRPr lang="de-DE" sz="2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r>
                      <a:rPr lang="de-DE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•</a:t>
                    </a:r>
                    <a:r>
                      <a: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Fossil</a:t>
                    </a:r>
                    <a:endParaRPr lang="de-DE" sz="2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  <a:p>
                    <a:r>
                      <a:rPr lang="de-DE" sz="2000" dirty="0">
                        <a:solidFill>
                          <a:srgbClr val="939598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•</a:t>
                    </a:r>
                    <a:r>
                      <a:rPr lang="de-DE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a:t> Zement</a:t>
                    </a:r>
                    <a:endParaRPr lang="de-DE" sz="2000" dirty="0">
                      <a:effectLst/>
                      <a:latin typeface="Times New Roman" panose="02020603050405020304" pitchFamily="18" charset="0"/>
                      <a:ea typeface="Calibri" panose="020F0502020204030204" pitchFamily="34" charset="0"/>
                    </a:endParaRPr>
                  </a:p>
                </p:txBody>
              </p:sp>
            </p:grpSp>
          </p:grpSp>
          <p:cxnSp>
            <p:nvCxnSpPr>
              <p:cNvPr id="25" name="Gerade Verbindung mit Pfeil 24">
                <a:extLst>
                  <a:ext uri="{FF2B5EF4-FFF2-40B4-BE49-F238E27FC236}">
                    <a16:creationId xmlns:a16="http://schemas.microsoft.com/office/drawing/2014/main" id="{DA4FE177-EB30-41C6-8CB1-833AC1AD3B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248918" y="1474001"/>
                <a:ext cx="0" cy="30991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B41CB328-5738-45C7-9C7E-42086136DF89}"/>
                </a:ext>
              </a:extLst>
            </p:cNvPr>
            <p:cNvCxnSpPr>
              <a:cxnSpLocks/>
              <a:stCxn id="29" idx="0"/>
              <a:endCxn id="30" idx="4"/>
            </p:cNvCxnSpPr>
            <p:nvPr/>
          </p:nvCxnSpPr>
          <p:spPr>
            <a:xfrm flipV="1">
              <a:off x="4618818" y="1422057"/>
              <a:ext cx="322170" cy="378549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37718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5212AB-07CE-4F0B-B72D-6275B6DF6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663" y="435984"/>
            <a:ext cx="9735617" cy="627829"/>
          </a:xfrm>
        </p:spPr>
        <p:txBody>
          <a:bodyPr/>
          <a:lstStyle/>
          <a:p>
            <a:r>
              <a:rPr lang="de-DE" dirty="0"/>
              <a:t>Platzbedarf von DAC gegenüber Biomasse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4F29889-01DB-49E6-B5C0-142EEB5538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5218304"/>
              </p:ext>
            </p:extLst>
          </p:nvPr>
        </p:nvGraphicFramePr>
        <p:xfrm>
          <a:off x="624038" y="3087490"/>
          <a:ext cx="10943923" cy="3031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26026">
                  <a:extLst>
                    <a:ext uri="{9D8B030D-6E8A-4147-A177-3AD203B41FA5}">
                      <a16:colId xmlns:a16="http://schemas.microsoft.com/office/drawing/2014/main" val="3568828192"/>
                    </a:ext>
                  </a:extLst>
                </a:gridCol>
                <a:gridCol w="1703078">
                  <a:extLst>
                    <a:ext uri="{9D8B030D-6E8A-4147-A177-3AD203B41FA5}">
                      <a16:colId xmlns:a16="http://schemas.microsoft.com/office/drawing/2014/main" val="1417749403"/>
                    </a:ext>
                  </a:extLst>
                </a:gridCol>
                <a:gridCol w="1802167">
                  <a:extLst>
                    <a:ext uri="{9D8B030D-6E8A-4147-A177-3AD203B41FA5}">
                      <a16:colId xmlns:a16="http://schemas.microsoft.com/office/drawing/2014/main" val="2250592678"/>
                    </a:ext>
                  </a:extLst>
                </a:gridCol>
                <a:gridCol w="1688215">
                  <a:extLst>
                    <a:ext uri="{9D8B030D-6E8A-4147-A177-3AD203B41FA5}">
                      <a16:colId xmlns:a16="http://schemas.microsoft.com/office/drawing/2014/main" val="3475479342"/>
                    </a:ext>
                  </a:extLst>
                </a:gridCol>
                <a:gridCol w="137116">
                  <a:extLst>
                    <a:ext uri="{9D8B030D-6E8A-4147-A177-3AD203B41FA5}">
                      <a16:colId xmlns:a16="http://schemas.microsoft.com/office/drawing/2014/main" val="2066813839"/>
                    </a:ext>
                  </a:extLst>
                </a:gridCol>
                <a:gridCol w="1756339">
                  <a:extLst>
                    <a:ext uri="{9D8B030D-6E8A-4147-A177-3AD203B41FA5}">
                      <a16:colId xmlns:a16="http://schemas.microsoft.com/office/drawing/2014/main" val="181733876"/>
                    </a:ext>
                  </a:extLst>
                </a:gridCol>
                <a:gridCol w="1930982">
                  <a:extLst>
                    <a:ext uri="{9D8B030D-6E8A-4147-A177-3AD203B41FA5}">
                      <a16:colId xmlns:a16="http://schemas.microsoft.com/office/drawing/2014/main" val="3975312284"/>
                    </a:ext>
                  </a:extLst>
                </a:gridCol>
              </a:tblGrid>
              <a:tr h="596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18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Mais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Regenwald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temperierter Wald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DAC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BECCS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8300113"/>
                  </a:ext>
                </a:extLst>
              </a:tr>
              <a:tr h="671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Landbedarf km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2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/Mt</a:t>
                      </a:r>
                      <a:r>
                        <a:rPr lang="de-DE" sz="1800" baseline="-25000" dirty="0">
                          <a:effectLst/>
                          <a:latin typeface="+mj-lt"/>
                        </a:rPr>
                        <a:t>CO2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329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270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390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7-8,4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424-450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901010300"/>
                  </a:ext>
                </a:extLst>
              </a:tr>
              <a:tr h="88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Fläche für 1 Gt</a:t>
                      </a:r>
                      <a:r>
                        <a:rPr lang="de-DE" sz="1800" baseline="-25000" dirty="0">
                          <a:effectLst/>
                          <a:latin typeface="+mj-lt"/>
                        </a:rPr>
                        <a:t>CO2</a:t>
                      </a:r>
                      <a:r>
                        <a:rPr lang="de-DE" sz="1800" dirty="0">
                          <a:effectLst/>
                          <a:latin typeface="+mj-lt"/>
                        </a:rPr>
                        <a:t>/a in km</a:t>
                      </a:r>
                      <a:r>
                        <a:rPr lang="de-DE" sz="1800" baseline="30000" dirty="0">
                          <a:effectLst/>
                          <a:latin typeface="+mj-lt"/>
                        </a:rPr>
                        <a:t>2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328.785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270.000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390.000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7.000-8.400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424.000-450.000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905072952"/>
                  </a:ext>
                </a:extLst>
              </a:tr>
              <a:tr h="8822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Fläche entspricht ca.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Finnland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Großbritannien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Deutschland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Großraum London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1800" dirty="0">
                          <a:effectLst/>
                          <a:latin typeface="+mj-lt"/>
                        </a:rPr>
                        <a:t>Kalifornien/ Schweden</a:t>
                      </a:r>
                      <a:endParaRPr lang="de-DE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5347136"/>
                  </a:ext>
                </a:extLst>
              </a:tr>
            </a:tbl>
          </a:graphicData>
        </a:graphic>
      </p:graphicFrame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5864662-03F4-4103-937C-270C80375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E3D3890-EFCF-4697-91D4-EE1559D7F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8</a:t>
            </a:fld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75CDFFB-62CD-46E5-B155-1695DA4665C5}"/>
              </a:ext>
            </a:extLst>
          </p:cNvPr>
          <p:cNvSpPr txBox="1">
            <a:spLocks/>
          </p:cNvSpPr>
          <p:nvPr/>
        </p:nvSpPr>
        <p:spPr>
          <a:xfrm>
            <a:off x="524664" y="1636295"/>
            <a:ext cx="11142672" cy="44831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2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497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26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de-DE" sz="1800" dirty="0"/>
              <a:t>Vergleich zwischen Möglichkeiten CO</a:t>
            </a:r>
            <a:r>
              <a:rPr lang="de-DE" sz="1800" baseline="-25000" dirty="0"/>
              <a:t>2</a:t>
            </a:r>
            <a:r>
              <a:rPr lang="de-DE" sz="1800" dirty="0"/>
              <a:t> aus der Luft zu filtern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de-DE" sz="1800" dirty="0"/>
              <a:t>Reines DAC-System ca. 40 bis 65-fach platzsparender als biogene Möglichkeiten</a:t>
            </a:r>
          </a:p>
        </p:txBody>
      </p:sp>
    </p:spTree>
    <p:extLst>
      <p:ext uri="{BB962C8B-B14F-4D97-AF65-F5344CB8AC3E}">
        <p14:creationId xmlns:p14="http://schemas.microsoft.com/office/powerpoint/2010/main" val="1501005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7684" y="646684"/>
            <a:ext cx="9549829" cy="627829"/>
          </a:xfrm>
        </p:spPr>
        <p:txBody>
          <a:bodyPr/>
          <a:lstStyle/>
          <a:p>
            <a:r>
              <a:rPr lang="de-DE" dirty="0"/>
              <a:t>Verfügbarkeit und Bedarf von CO</a:t>
            </a:r>
            <a:r>
              <a:rPr lang="de-DE" baseline="-25000" dirty="0"/>
              <a:t>2</a:t>
            </a:r>
            <a:r>
              <a:rPr lang="de-DE" dirty="0"/>
              <a:t> in Deutschland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44309" y="1515701"/>
            <a:ext cx="8195124" cy="4850241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de-DE" sz="1800" dirty="0"/>
              <a:t>Arten und Mengenbestimmung von Punktquellen in Deutschland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Relevante Punktquellen für PtL: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Biogas		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Biomasse	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Müll		</a:t>
            </a:r>
          </a:p>
          <a:p>
            <a:pPr lvl="1">
              <a:lnSpc>
                <a:spcPct val="150000"/>
              </a:lnSpc>
            </a:pPr>
            <a:r>
              <a:rPr lang="de-DE" sz="1800" dirty="0"/>
              <a:t>Zement		</a:t>
            </a:r>
          </a:p>
          <a:p>
            <a:pPr marL="447675" lvl="1" indent="0">
              <a:lnSpc>
                <a:spcPct val="150000"/>
              </a:lnSpc>
              <a:buNone/>
            </a:pPr>
            <a:r>
              <a:rPr lang="de-DE" sz="1800" dirty="0"/>
              <a:t>			</a:t>
            </a:r>
          </a:p>
          <a:p>
            <a:pPr marL="447675" lvl="1" indent="0">
              <a:lnSpc>
                <a:spcPct val="150000"/>
              </a:lnSpc>
              <a:buNone/>
            </a:pPr>
            <a:r>
              <a:rPr lang="de-DE" sz="1800" dirty="0"/>
              <a:t>			</a:t>
            </a:r>
          </a:p>
          <a:p>
            <a:pPr>
              <a:lnSpc>
                <a:spcPct val="150000"/>
              </a:lnSpc>
              <a:spcBef>
                <a:spcPts val="2400"/>
              </a:spcBef>
            </a:pPr>
            <a:r>
              <a:rPr lang="de-DE" sz="1800" dirty="0"/>
              <a:t>Atmosphärische Emissionen auch perspektivisch nicht ganz vermeidbar</a:t>
            </a:r>
          </a:p>
          <a:p>
            <a:pPr>
              <a:lnSpc>
                <a:spcPct val="150000"/>
              </a:lnSpc>
            </a:pPr>
            <a:r>
              <a:rPr lang="de-DE" sz="1800" dirty="0"/>
              <a:t>Kostenvorteil CO</a:t>
            </a:r>
            <a:r>
              <a:rPr lang="de-DE" sz="1800" baseline="-25000" dirty="0"/>
              <a:t>2</a:t>
            </a:r>
            <a:r>
              <a:rPr lang="de-DE" sz="1800" dirty="0"/>
              <a:t>- Punktquellen: 15-30€/t</a:t>
            </a:r>
            <a:r>
              <a:rPr lang="de-DE" sz="1800" baseline="-25000" dirty="0"/>
              <a:t>CO2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FBE94-C069-4C95-AA74-CDBC26339DEF}" type="datetime1">
              <a:rPr lang="de-DE" smtClean="0"/>
              <a:t>01.02.2021</a:t>
            </a:fld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6EC4-B4CF-4701-AD06-A8439D6D8E12}" type="slidenum">
              <a:rPr lang="de-DE" smtClean="0"/>
              <a:t>9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9004"/>
          <a:stretch/>
        </p:blipFill>
        <p:spPr>
          <a:xfrm>
            <a:off x="8186057" y="1240162"/>
            <a:ext cx="3811833" cy="4833107"/>
          </a:xfrm>
          <a:prstGeom prst="rect">
            <a:avLst/>
          </a:prstGeom>
        </p:spPr>
      </p:pic>
      <p:sp>
        <p:nvSpPr>
          <p:cNvPr id="8" name="Geschweifte Klammer rechts 7"/>
          <p:cNvSpPr/>
          <p:nvPr/>
        </p:nvSpPr>
        <p:spPr>
          <a:xfrm>
            <a:off x="2127516" y="2560320"/>
            <a:ext cx="534403" cy="1656079"/>
          </a:xfrm>
          <a:prstGeom prst="rightBrace">
            <a:avLst>
              <a:gd name="adj1" fmla="val 8333"/>
              <a:gd name="adj2" fmla="val 48699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Quelle: P. Heinzmann, KIT-IIP, 2019"/>
          <p:cNvSpPr txBox="1"/>
          <p:nvPr/>
        </p:nvSpPr>
        <p:spPr>
          <a:xfrm>
            <a:off x="8138847" y="6006229"/>
            <a:ext cx="3023199" cy="359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pPr>
              <a:defRPr>
                <a:solidFill>
                  <a:srgbClr val="53585F"/>
                </a:solidFill>
              </a:defRPr>
            </a:pPr>
            <a:r>
              <a:rPr sz="1400" b="1" i="1" dirty="0">
                <a:solidFill>
                  <a:schemeClr val="tx1">
                    <a:lumMod val="95000"/>
                    <a:lumOff val="5000"/>
                  </a:schemeClr>
                </a:solidFill>
                <a:sym typeface="Helvetica"/>
              </a:rPr>
              <a:t>Quelle: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P. </a:t>
            </a:r>
            <a:r>
              <a:rPr sz="1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Heinzmann</a:t>
            </a:r>
            <a:r>
              <a:rPr sz="1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KIT-IIP, 2019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B2150912-5B5A-2C40-8E98-43AC5D772F19}"/>
              </a:ext>
            </a:extLst>
          </p:cNvPr>
          <p:cNvSpPr txBox="1">
            <a:spLocks/>
          </p:cNvSpPr>
          <p:nvPr/>
        </p:nvSpPr>
        <p:spPr>
          <a:xfrm>
            <a:off x="2879925" y="2560320"/>
            <a:ext cx="4785345" cy="2499384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vert="horz" wrap="square" lIns="36000" tIns="72000" rIns="36000" bIns="72000" rtlCol="0">
            <a:spAutoFit/>
          </a:bodyPr>
          <a:lstStyle>
            <a:lvl1pPr marL="3619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962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3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04975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2650" indent="-3619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8000"/>
              <a:buFontTx/>
              <a:buBlip>
                <a:blip r:embed="rId3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1950" lvl="1" indent="-227013">
              <a:lnSpc>
                <a:spcPct val="130000"/>
              </a:lnSpc>
              <a:buClr>
                <a:schemeClr val="tx2"/>
              </a:buClr>
              <a:buFont typeface="Symbol" pitchFamily="2" charset="2"/>
              <a:buChar char="-"/>
            </a:pPr>
            <a:r>
              <a:rPr lang="de-DE" sz="1800" dirty="0"/>
              <a:t>liefern 2050 noch ca. 15-70 Mt CO</a:t>
            </a:r>
            <a:r>
              <a:rPr lang="de-DE" sz="1800" baseline="-25000" dirty="0"/>
              <a:t>2</a:t>
            </a:r>
            <a:r>
              <a:rPr lang="de-DE" sz="1800" dirty="0"/>
              <a:t> für die PtL- Nutzung (ca. 2.1 Gt in der Atmosphäre über Deutschland)</a:t>
            </a:r>
          </a:p>
          <a:p>
            <a:pPr marL="361950" lvl="1" indent="-227013">
              <a:lnSpc>
                <a:spcPct val="130000"/>
              </a:lnSpc>
              <a:buClr>
                <a:schemeClr val="tx2"/>
              </a:buClr>
              <a:buFont typeface="Symbol" pitchFamily="2" charset="2"/>
              <a:buChar char="-"/>
            </a:pPr>
            <a:r>
              <a:rPr lang="de-DE" sz="1800" dirty="0"/>
              <a:t>Bedarfsschätzungen 8-260 Mt/a</a:t>
            </a:r>
          </a:p>
          <a:p>
            <a:pPr marL="361950" lvl="1" indent="-227013">
              <a:lnSpc>
                <a:spcPct val="130000"/>
              </a:lnSpc>
              <a:buClr>
                <a:schemeClr val="tx2"/>
              </a:buClr>
              <a:buFont typeface="Symbol" pitchFamily="2" charset="2"/>
              <a:buChar char="-"/>
            </a:pPr>
            <a:r>
              <a:rPr lang="de-DE" sz="1800" dirty="0"/>
              <a:t>VCI: 41 Mt/a für chem. Industrie</a:t>
            </a:r>
          </a:p>
          <a:p>
            <a:pPr marL="361950" lvl="1" indent="-227013">
              <a:lnSpc>
                <a:spcPct val="130000"/>
              </a:lnSpc>
              <a:buClr>
                <a:schemeClr val="tx2"/>
              </a:buClr>
              <a:buFont typeface="Symbol" pitchFamily="2" charset="2"/>
              <a:buChar char="-"/>
            </a:pPr>
            <a:r>
              <a:rPr lang="de-DE" sz="1800" dirty="0"/>
              <a:t>Zementwerke heute: 22 Mt/a</a:t>
            </a:r>
          </a:p>
        </p:txBody>
      </p:sp>
    </p:spTree>
    <p:extLst>
      <p:ext uri="{BB962C8B-B14F-4D97-AF65-F5344CB8AC3E}">
        <p14:creationId xmlns:p14="http://schemas.microsoft.com/office/powerpoint/2010/main" val="2838410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KIT">
      <a:dk1>
        <a:sysClr val="windowText" lastClr="000000"/>
      </a:dk1>
      <a:lt1>
        <a:sysClr val="window" lastClr="FFFFFF"/>
      </a:lt1>
      <a:dk2>
        <a:srgbClr val="009682"/>
      </a:dk2>
      <a:lt2>
        <a:srgbClr val="D9D9D9"/>
      </a:lt2>
      <a:accent1>
        <a:srgbClr val="009682"/>
      </a:accent1>
      <a:accent2>
        <a:srgbClr val="4664AA"/>
      </a:accent2>
      <a:accent3>
        <a:srgbClr val="D9D9D9"/>
      </a:accent3>
      <a:accent4>
        <a:srgbClr val="4CB5A7"/>
      </a:accent4>
      <a:accent5>
        <a:srgbClr val="7D92C3"/>
      </a:accent5>
      <a:accent6>
        <a:srgbClr val="7FCAC0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Q_Praesentation_Vorlage_16_9.potx" id="{FDA86FFC-0A47-4BB0-AD42-4F9539C2E883}" vid="{44BAB05E-1197-4340-9323-4888046E2D88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SDQ_Praesentation_Vorlage_16_9</Template>
  <TotalTime>0</TotalTime>
  <Words>964</Words>
  <Application>Microsoft Office PowerPoint</Application>
  <PresentationFormat>Breitbild</PresentationFormat>
  <Paragraphs>247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Symbol</vt:lpstr>
      <vt:lpstr>Times New Roman</vt:lpstr>
      <vt:lpstr>Office</vt:lpstr>
      <vt:lpstr>PowerPoint-Präsentation</vt:lpstr>
      <vt:lpstr>Agenda</vt:lpstr>
      <vt:lpstr>Direct Air Capture: Kurzvorstellung</vt:lpstr>
      <vt:lpstr>DAC: Status und Marktreife</vt:lpstr>
      <vt:lpstr>Aktuelle Schlüsselprojekte</vt:lpstr>
      <vt:lpstr>Relevante DAC- Konzepte und Kenndaten</vt:lpstr>
      <vt:lpstr>Energieeffizienz verfügbarer Verfahren</vt:lpstr>
      <vt:lpstr>Platzbedarf von DAC gegenüber Biomasse</vt:lpstr>
      <vt:lpstr>Verfügbarkeit und Bedarf von CO2 in Deutschland</vt:lpstr>
      <vt:lpstr>Auswahl von PtL- Zweigen</vt:lpstr>
      <vt:lpstr>Prozesssimulationen zur DAC-Wärmeabdeckung</vt:lpstr>
      <vt:lpstr>Identifizierte Synergien</vt:lpstr>
      <vt:lpstr>Prozesssimulationen zur DAC-Wärmeabdeckung</vt:lpstr>
      <vt:lpstr>Kostenstruktur von PtL-Kraftstoffen</vt:lpstr>
      <vt:lpstr>Markthochlauf DAC</vt:lpstr>
      <vt:lpstr>Markthochlauf: wirtschaftliche Perspektive</vt:lpstr>
      <vt:lpstr>Markthochlauf: wirtschaftliche Perspektive</vt:lpstr>
      <vt:lpstr>Kernaussagen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Heß, Dominik (IMVT)</dc:creator>
  <cp:lastModifiedBy>Dominik Heß</cp:lastModifiedBy>
  <cp:revision>204</cp:revision>
  <dcterms:created xsi:type="dcterms:W3CDTF">2020-09-28T15:32:19Z</dcterms:created>
  <dcterms:modified xsi:type="dcterms:W3CDTF">2021-02-01T19:25:15Z</dcterms:modified>
</cp:coreProperties>
</file>