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400" b="0" dirty="0">
                <a:latin typeface="+mn-lt"/>
                <a:cs typeface="Arial" panose="020B0604020202020204" pitchFamily="34" charset="0"/>
              </a:rPr>
              <a:t>Ausgaben</a:t>
            </a:r>
            <a:r>
              <a:rPr lang="de-DE" sz="1400" b="0" baseline="0" dirty="0">
                <a:latin typeface="+mn-lt"/>
                <a:cs typeface="Arial" panose="020B0604020202020204" pitchFamily="34" charset="0"/>
              </a:rPr>
              <a:t> für Bundesfernstraßen in Baden-Württemberg</a:t>
            </a:r>
          </a:p>
          <a:p>
            <a:pPr>
              <a:defRPr/>
            </a:pPr>
            <a:r>
              <a:rPr lang="de-DE" sz="1400" b="0" baseline="0" dirty="0">
                <a:latin typeface="+mn-lt"/>
                <a:cs typeface="Arial" panose="020B0604020202020204" pitchFamily="34" charset="0"/>
              </a:rPr>
              <a:t>in den </a:t>
            </a:r>
            <a:r>
              <a:rPr lang="de-DE" sz="1400" b="0" baseline="0">
                <a:latin typeface="+mn-lt"/>
                <a:cs typeface="Arial" panose="020B0604020202020204" pitchFamily="34" charset="0"/>
              </a:rPr>
              <a:t>Jahren </a:t>
            </a:r>
            <a:r>
              <a:rPr lang="de-DE" sz="1400" b="0" baseline="0" smtClean="0">
                <a:latin typeface="+mn-lt"/>
                <a:cs typeface="Arial" panose="020B0604020202020204" pitchFamily="34" charset="0"/>
              </a:rPr>
              <a:t>2010 </a:t>
            </a:r>
            <a:r>
              <a:rPr lang="de-DE" sz="1400" b="0" baseline="0" dirty="0">
                <a:latin typeface="+mn-lt"/>
                <a:cs typeface="Arial" panose="020B0604020202020204" pitchFamily="34" charset="0"/>
              </a:rPr>
              <a:t>- </a:t>
            </a:r>
            <a:r>
              <a:rPr lang="de-DE" sz="1400" b="0" baseline="0" dirty="0" smtClean="0">
                <a:latin typeface="+mn-lt"/>
                <a:cs typeface="Arial" panose="020B0604020202020204" pitchFamily="34" charset="0"/>
              </a:rPr>
              <a:t>2022, </a:t>
            </a:r>
            <a:r>
              <a:rPr lang="de-DE" sz="1400" b="0" baseline="0" dirty="0">
                <a:latin typeface="+mn-lt"/>
                <a:cs typeface="Arial" panose="020B0604020202020204" pitchFamily="34" charset="0"/>
              </a:rPr>
              <a:t>Investitionen in Mio. </a:t>
            </a:r>
            <a:r>
              <a:rPr lang="de-DE" sz="1400" b="0" baseline="0" dirty="0" smtClean="0">
                <a:latin typeface="+mn-lt"/>
                <a:cs typeface="Arial" panose="020B0604020202020204" pitchFamily="34" charset="0"/>
              </a:rPr>
              <a:t>Euro</a:t>
            </a:r>
            <a:endParaRPr lang="de-DE" sz="1400" b="0" baseline="0" dirty="0">
              <a:latin typeface="+mn-lt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5774058335046912"/>
          <c:y val="3.6972848064702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7.6579074866082272E-2"/>
          <c:y val="0.21531370970309821"/>
          <c:w val="0.88427696010995593"/>
          <c:h val="0.63924165444842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Tabelle1!$B$7</c:f>
              <c:strCache>
                <c:ptCount val="1"/>
                <c:pt idx="0">
                  <c:v>Bedarfsplanmaßnahmen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Tabelle1!$H$5:$T$5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 *</c:v>
                </c:pt>
              </c:strCache>
            </c:strRef>
          </c:cat>
          <c:val>
            <c:numRef>
              <c:f>Tabelle1!$H$7:$T$7</c:f>
              <c:numCache>
                <c:formatCode>0.0</c:formatCode>
                <c:ptCount val="13"/>
                <c:pt idx="0">
                  <c:v>295.2</c:v>
                </c:pt>
                <c:pt idx="1">
                  <c:v>282.10000000000002</c:v>
                </c:pt>
                <c:pt idx="2">
                  <c:v>212.3</c:v>
                </c:pt>
                <c:pt idx="3">
                  <c:v>188.3</c:v>
                </c:pt>
                <c:pt idx="4">
                  <c:v>184.2</c:v>
                </c:pt>
                <c:pt idx="5">
                  <c:v>146.5</c:v>
                </c:pt>
                <c:pt idx="6">
                  <c:v>139.69999999999999</c:v>
                </c:pt>
                <c:pt idx="7">
                  <c:v>176.9</c:v>
                </c:pt>
                <c:pt idx="8">
                  <c:v>301</c:v>
                </c:pt>
                <c:pt idx="9">
                  <c:v>255.5</c:v>
                </c:pt>
                <c:pt idx="10">
                  <c:v>231.8</c:v>
                </c:pt>
                <c:pt idx="11">
                  <c:v>164.8</c:v>
                </c:pt>
                <c:pt idx="12">
                  <c:v>148.1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A-42D3-B3A4-4D296A0C1411}"/>
            </c:ext>
          </c:extLst>
        </c:ser>
        <c:ser>
          <c:idx val="1"/>
          <c:order val="1"/>
          <c:tx>
            <c:strRef>
              <c:f>Tabelle1!$B$8</c:f>
              <c:strCache>
                <c:ptCount val="1"/>
                <c:pt idx="0">
                  <c:v>Erhaltung (einschl. Brücken)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Tabelle1!$H$5:$T$5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 *</c:v>
                </c:pt>
              </c:strCache>
            </c:strRef>
          </c:cat>
          <c:val>
            <c:numRef>
              <c:f>Tabelle1!$H$8:$T$8</c:f>
              <c:numCache>
                <c:formatCode>0.0</c:formatCode>
                <c:ptCount val="13"/>
                <c:pt idx="0">
                  <c:v>178.6</c:v>
                </c:pt>
                <c:pt idx="1">
                  <c:v>197.9</c:v>
                </c:pt>
                <c:pt idx="2">
                  <c:v>247.6</c:v>
                </c:pt>
                <c:pt idx="3">
                  <c:v>313</c:v>
                </c:pt>
                <c:pt idx="4">
                  <c:v>322</c:v>
                </c:pt>
                <c:pt idx="5">
                  <c:v>352.7</c:v>
                </c:pt>
                <c:pt idx="6">
                  <c:v>397.9</c:v>
                </c:pt>
                <c:pt idx="7">
                  <c:v>440.8</c:v>
                </c:pt>
                <c:pt idx="8">
                  <c:v>415</c:v>
                </c:pt>
                <c:pt idx="9">
                  <c:v>403.6</c:v>
                </c:pt>
                <c:pt idx="10">
                  <c:v>467.6</c:v>
                </c:pt>
                <c:pt idx="11">
                  <c:v>222.3</c:v>
                </c:pt>
                <c:pt idx="12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A-42D3-B3A4-4D296A0C1411}"/>
            </c:ext>
          </c:extLst>
        </c:ser>
        <c:ser>
          <c:idx val="2"/>
          <c:order val="2"/>
          <c:tx>
            <c:strRef>
              <c:f>Tabelle1!$B$9</c:f>
              <c:strCache>
                <c:ptCount val="1"/>
                <c:pt idx="0">
                  <c:v>Um- und Ausbau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Tabelle1!$H$5:$T$5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 *</c:v>
                </c:pt>
              </c:strCache>
            </c:strRef>
          </c:cat>
          <c:val>
            <c:numRef>
              <c:f>Tabelle1!$H$9:$T$9</c:f>
              <c:numCache>
                <c:formatCode>0.0</c:formatCode>
                <c:ptCount val="13"/>
                <c:pt idx="0">
                  <c:v>35.700000000000003</c:v>
                </c:pt>
                <c:pt idx="1">
                  <c:v>40.6</c:v>
                </c:pt>
                <c:pt idx="2">
                  <c:v>42.8</c:v>
                </c:pt>
                <c:pt idx="3">
                  <c:v>30.3</c:v>
                </c:pt>
                <c:pt idx="4">
                  <c:v>31.4</c:v>
                </c:pt>
                <c:pt idx="5">
                  <c:v>21</c:v>
                </c:pt>
                <c:pt idx="6">
                  <c:v>27.3</c:v>
                </c:pt>
                <c:pt idx="7">
                  <c:v>37.4</c:v>
                </c:pt>
                <c:pt idx="8">
                  <c:v>45.9</c:v>
                </c:pt>
                <c:pt idx="9">
                  <c:v>46.5</c:v>
                </c:pt>
                <c:pt idx="10">
                  <c:v>59.4</c:v>
                </c:pt>
                <c:pt idx="11">
                  <c:v>33.6</c:v>
                </c:pt>
                <c:pt idx="12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2A-42D3-B3A4-4D296A0C1411}"/>
            </c:ext>
          </c:extLst>
        </c:ser>
        <c:ser>
          <c:idx val="3"/>
          <c:order val="3"/>
          <c:tx>
            <c:strRef>
              <c:f>Tabelle1!$B$10</c:f>
              <c:strCache>
                <c:ptCount val="1"/>
                <c:pt idx="0">
                  <c:v>Sonstige Investitionen 1)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Tabelle1!$H$5:$T$5</c:f>
              <c:strCach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 *</c:v>
                </c:pt>
              </c:strCache>
            </c:strRef>
          </c:cat>
          <c:val>
            <c:numRef>
              <c:f>Tabelle1!$H$10:$T$10</c:f>
              <c:numCache>
                <c:formatCode>0.0</c:formatCode>
                <c:ptCount val="13"/>
                <c:pt idx="0">
                  <c:v>61.3</c:v>
                </c:pt>
                <c:pt idx="1">
                  <c:v>90.2</c:v>
                </c:pt>
                <c:pt idx="2">
                  <c:v>90.4</c:v>
                </c:pt>
                <c:pt idx="3">
                  <c:v>74.7</c:v>
                </c:pt>
                <c:pt idx="4">
                  <c:v>92.8</c:v>
                </c:pt>
                <c:pt idx="5">
                  <c:v>73.900000000000006</c:v>
                </c:pt>
                <c:pt idx="6">
                  <c:v>65.7</c:v>
                </c:pt>
                <c:pt idx="7">
                  <c:v>67.5</c:v>
                </c:pt>
                <c:pt idx="8">
                  <c:v>70.5</c:v>
                </c:pt>
                <c:pt idx="9">
                  <c:v>71.8</c:v>
                </c:pt>
                <c:pt idx="10">
                  <c:v>76.599999999999994</c:v>
                </c:pt>
                <c:pt idx="11">
                  <c:v>32.299999999999997</c:v>
                </c:pt>
                <c:pt idx="12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2A-42D3-B3A4-4D296A0C1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830632"/>
        <c:axId val="458828664"/>
      </c:barChart>
      <c:catAx>
        <c:axId val="45883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8828664"/>
        <c:crosses val="autoZero"/>
        <c:auto val="1"/>
        <c:lblAlgn val="ctr"/>
        <c:lblOffset val="100"/>
        <c:noMultiLvlLbl val="0"/>
      </c:catAx>
      <c:valAx>
        <c:axId val="45882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883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legendEntry>
      <c:layout>
        <c:manualLayout>
          <c:xMode val="edge"/>
          <c:yMode val="edge"/>
          <c:x val="8.3806722386592453E-2"/>
          <c:y val="0.9111236052165923"/>
          <c:w val="0.8942152353015218"/>
          <c:h val="7.33306950149428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0.0803</cdr:x>
      <cdr:y>0.23484</cdr:y>
    </cdr:from>
    <cdr:to>
      <cdr:x>0.81429</cdr:x>
      <cdr:y>0.23484</cdr:y>
    </cdr:to>
    <cdr:cxnSp macro="">
      <cdr:nvCxnSpPr>
        <cdr:cNvPr id="2" name="Gerade Verbindung mit Pfeil 1"/>
        <cdr:cNvCxnSpPr/>
      </cdr:nvCxnSpPr>
      <cdr:spPr>
        <a:xfrm xmlns:a="http://schemas.openxmlformats.org/drawingml/2006/main">
          <a:off x="776288" y="1290638"/>
          <a:ext cx="7096125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0.82906</cdr:x>
      <cdr:y>0.23484</cdr:y>
    </cdr:from>
    <cdr:to>
      <cdr:x>0.96897</cdr:x>
      <cdr:y>0.235</cdr:y>
    </cdr:to>
    <cdr:cxnSp macro="">
      <cdr:nvCxnSpPr>
        <cdr:cNvPr id="3" name="Gerade Verbindung mit Pfeil 2"/>
        <cdr:cNvCxnSpPr/>
      </cdr:nvCxnSpPr>
      <cdr:spPr>
        <a:xfrm xmlns:a="http://schemas.openxmlformats.org/drawingml/2006/main" flipV="1">
          <a:off x="8015240" y="1290638"/>
          <a:ext cx="1352598" cy="91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0.82443</cdr:x>
      <cdr:y>0.1776</cdr:y>
    </cdr:from>
    <cdr:to>
      <cdr:x>0.82557</cdr:x>
      <cdr:y>0.85714</cdr:y>
    </cdr:to>
    <cdr:cxnSp macro="">
      <cdr:nvCxnSpPr>
        <cdr:cNvPr id="6" name="Gerader Verbinder 5"/>
        <cdr:cNvCxnSpPr/>
      </cdr:nvCxnSpPr>
      <cdr:spPr>
        <a:xfrm xmlns:a="http://schemas.openxmlformats.org/drawingml/2006/main" flipH="1" flipV="1">
          <a:off x="7970476" y="976061"/>
          <a:ext cx="11016" cy="37347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0.85737</cdr:x>
      <cdr:y>0.177</cdr:y>
    </cdr:from>
    <cdr:to>
      <cdr:x>0.93842</cdr:x>
      <cdr:y>0.2246</cdr:y>
    </cdr:to>
    <cdr:sp macro="" textlink="">
      <cdr:nvSpPr>
        <cdr:cNvPr id="10" name="Textfeld 10"/>
        <cdr:cNvSpPr txBox="1"/>
      </cdr:nvSpPr>
      <cdr:spPr>
        <a:xfrm xmlns:a="http://schemas.openxmlformats.org/drawingml/2006/main">
          <a:off x="8288912" y="972792"/>
          <a:ext cx="78365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 smtClean="0"/>
            <a:t>nur </a:t>
          </a:r>
          <a:r>
            <a:rPr lang="de-DE" sz="1100" dirty="0" err="1" smtClean="0"/>
            <a:t>BStr</a:t>
          </a:r>
          <a:endParaRPr lang="de-DE" sz="1100" dirty="0"/>
        </a:p>
      </cdr:txBody>
    </cdr:sp>
  </cdr:relSizeAnchor>
  <cdr:relSizeAnchor xmlns:cdr="http://schemas.openxmlformats.org/drawingml/2006/chartDrawing">
    <cdr:from>
      <cdr:x>0.39863</cdr:x>
      <cdr:y>0.17359</cdr:y>
    </cdr:from>
    <cdr:to>
      <cdr:x>0.51572</cdr:x>
      <cdr:y>0.22119</cdr:y>
    </cdr:to>
    <cdr:sp macro="" textlink="">
      <cdr:nvSpPr>
        <cdr:cNvPr id="11" name="Textfeld 11"/>
        <cdr:cNvSpPr txBox="1"/>
      </cdr:nvSpPr>
      <cdr:spPr>
        <a:xfrm xmlns:a="http://schemas.openxmlformats.org/drawingml/2006/main">
          <a:off x="3853923" y="954029"/>
          <a:ext cx="1132042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1100" dirty="0" smtClean="0"/>
            <a:t>BAB und </a:t>
          </a:r>
          <a:r>
            <a:rPr lang="de-DE" sz="1100" dirty="0" err="1" smtClean="0"/>
            <a:t>BStr</a:t>
          </a:r>
          <a:endParaRPr lang="de-D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04837-434B-4C4E-AA96-AD0BB7AE859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26F-E421-45C9-9CCB-789BC31877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16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2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27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6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74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12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7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85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80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3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72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EEC8-AD36-4600-9602-4C7BF14B91A2}" type="datetimeFigureOut">
              <a:rPr lang="de-DE" smtClean="0"/>
              <a:t>08.02.2022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698D-ACD0-4492-994C-8FCB5ED589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39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46967"/>
              </p:ext>
            </p:extLst>
          </p:nvPr>
        </p:nvGraphicFramePr>
        <p:xfrm>
          <a:off x="1675213" y="5855780"/>
          <a:ext cx="8841574" cy="437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4535">
                  <a:extLst>
                    <a:ext uri="{9D8B030D-6E8A-4147-A177-3AD203B41FA5}">
                      <a16:colId xmlns:a16="http://schemas.microsoft.com/office/drawing/2014/main" val="2275616121"/>
                    </a:ext>
                  </a:extLst>
                </a:gridCol>
                <a:gridCol w="1681158">
                  <a:extLst>
                    <a:ext uri="{9D8B030D-6E8A-4147-A177-3AD203B41FA5}">
                      <a16:colId xmlns:a16="http://schemas.microsoft.com/office/drawing/2014/main" val="4171022406"/>
                    </a:ext>
                  </a:extLst>
                </a:gridCol>
                <a:gridCol w="575881">
                  <a:extLst>
                    <a:ext uri="{9D8B030D-6E8A-4147-A177-3AD203B41FA5}">
                      <a16:colId xmlns:a16="http://schemas.microsoft.com/office/drawing/2014/main" val="3761324590"/>
                    </a:ext>
                  </a:extLst>
                </a:gridCol>
              </a:tblGrid>
              <a:tr h="125920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5413015"/>
                  </a:ext>
                </a:extLst>
              </a:tr>
              <a:tr h="2910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 dirty="0" smtClean="0">
                          <a:effectLst/>
                        </a:rPr>
                        <a:t>* Entwurf</a:t>
                      </a:r>
                      <a:r>
                        <a:rPr lang="de-DE" sz="900" u="none" strike="noStrike" baseline="0" dirty="0" smtClean="0">
                          <a:effectLst/>
                        </a:rPr>
                        <a:t> Verfügungsrahmen 2021</a:t>
                      </a:r>
                    </a:p>
                    <a:p>
                      <a:pPr algn="l" fontAlgn="b"/>
                      <a:r>
                        <a:rPr lang="de-DE" sz="900" u="none" strike="noStrike" dirty="0" smtClean="0">
                          <a:effectLst/>
                        </a:rPr>
                        <a:t>1) enthalten Radwege</a:t>
                      </a:r>
                      <a:r>
                        <a:rPr lang="de-DE" sz="900" u="none" strike="noStrike" smtClean="0">
                          <a:effectLst/>
                        </a:rPr>
                        <a:t>, betriebliche </a:t>
                      </a:r>
                      <a:r>
                        <a:rPr lang="de-DE" sz="900" u="none" strike="noStrike" dirty="0" smtClean="0">
                          <a:effectLst/>
                        </a:rPr>
                        <a:t>Tunnelnachrüstung, Hochbau, Telematik, Eisenbahnkreuzungsmaßnahmen u.a.</a:t>
                      </a:r>
                      <a:endParaRPr lang="de-DE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950946"/>
                  </a:ext>
                </a:extLst>
              </a:tr>
            </a:tbl>
          </a:graphicData>
        </a:graphic>
      </p:graphicFrame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229725"/>
              </p:ext>
            </p:extLst>
          </p:nvPr>
        </p:nvGraphicFramePr>
        <p:xfrm>
          <a:off x="1262062" y="498475"/>
          <a:ext cx="9667876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425201" y="198421"/>
            <a:ext cx="94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anose="020B0604020202020204" pitchFamily="34" charset="0"/>
              </a:rPr>
              <a:t>Anlage 3</a:t>
            </a:r>
            <a:r>
              <a:rPr lang="de-DE" sz="1400" dirty="0" smtClean="0"/>
              <a:t> </a:t>
            </a:r>
            <a:endParaRPr lang="de-DE" sz="1400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032525" y="6419849"/>
            <a:ext cx="5781675" cy="365125"/>
          </a:xfrm>
        </p:spPr>
        <p:txBody>
          <a:bodyPr/>
          <a:lstStyle/>
          <a:p>
            <a:r>
              <a:rPr lang="de-DE" dirty="0" smtClean="0"/>
              <a:t>Ministerium für Verkehr </a:t>
            </a:r>
            <a:r>
              <a:rPr lang="de-DE" dirty="0" smtClean="0"/>
              <a:t>Baden-Württemberg</a:t>
            </a:r>
            <a:endParaRPr lang="de-DE" dirty="0"/>
          </a:p>
        </p:txBody>
      </p:sp>
      <p:sp>
        <p:nvSpPr>
          <p:cNvPr id="11" name="Datumsplatzhalter 1"/>
          <p:cNvSpPr>
            <a:spLocks noGrp="1"/>
          </p:cNvSpPr>
          <p:nvPr>
            <p:ph type="dt" sz="half" idx="10"/>
          </p:nvPr>
        </p:nvSpPr>
        <p:spPr>
          <a:xfrm>
            <a:off x="10664569" y="198421"/>
            <a:ext cx="1327713" cy="332590"/>
          </a:xfrm>
        </p:spPr>
        <p:txBody>
          <a:bodyPr/>
          <a:lstStyle/>
          <a:p>
            <a:r>
              <a:rPr lang="de-DE" sz="1100" dirty="0" smtClean="0"/>
              <a:t>Stand 05.01.2022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9953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Burger, Ricarda (VM)</dc:creator>
  <cp:lastModifiedBy>Bosch-Hörner, Katharina (VM)</cp:lastModifiedBy>
  <cp:revision>6</cp:revision>
  <dcterms:created xsi:type="dcterms:W3CDTF">2022-01-05T15:26:18Z</dcterms:created>
  <dcterms:modified xsi:type="dcterms:W3CDTF">2022-02-08T18:01:53Z</dcterms:modified>
</cp:coreProperties>
</file>