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DE" sz="1400" b="0" dirty="0" smtClean="0">
                <a:latin typeface="+mn-lt"/>
                <a:cs typeface="Arial" panose="020B0604020202020204" pitchFamily="34" charset="0"/>
              </a:rPr>
              <a:t>Ausgaben für Landesstraßen in Baden-Württemberg 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de-DE" sz="1400" b="0" dirty="0" smtClean="0">
                <a:latin typeface="+mn-lt"/>
                <a:cs typeface="Arial" panose="020B0604020202020204" pitchFamily="34" charset="0"/>
              </a:rPr>
              <a:t>in den </a:t>
            </a:r>
            <a:r>
              <a:rPr lang="de-DE" sz="1400" b="0" smtClean="0">
                <a:latin typeface="+mn-lt"/>
                <a:cs typeface="Arial" panose="020B0604020202020204" pitchFamily="34" charset="0"/>
              </a:rPr>
              <a:t>Jahren 2010 </a:t>
            </a:r>
            <a:r>
              <a:rPr lang="de-DE" sz="1400" b="0" dirty="0" smtClean="0">
                <a:latin typeface="+mn-lt"/>
                <a:cs typeface="Arial" panose="020B0604020202020204" pitchFamily="34" charset="0"/>
              </a:rPr>
              <a:t>– 2022, Investitionen in Mio. Euro</a:t>
            </a:r>
            <a:endParaRPr lang="de-DE" sz="1400" b="0" dirty="0">
              <a:latin typeface="+mn-lt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7135316677927324"/>
          <c:y val="3.7088378403159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5453086915622682E-2"/>
          <c:y val="0.17214654440130794"/>
          <c:w val="0.93454691308437732"/>
          <c:h val="0.713574543642264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Land!$A$8</c:f>
              <c:strCache>
                <c:ptCount val="1"/>
                <c:pt idx="0">
                  <c:v>Aus- und Neubau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Land!$G$6:$S$6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2022*</c:v>
                </c:pt>
              </c:strCache>
            </c:strRef>
          </c:cat>
          <c:val>
            <c:numRef>
              <c:f>Land!$G$8:$S$8</c:f>
              <c:numCache>
                <c:formatCode>#,##0.0</c:formatCode>
                <c:ptCount val="13"/>
                <c:pt idx="0" formatCode="0.0">
                  <c:v>58.6</c:v>
                </c:pt>
                <c:pt idx="1">
                  <c:v>50.2</c:v>
                </c:pt>
                <c:pt idx="2" formatCode="General">
                  <c:v>31.1</c:v>
                </c:pt>
                <c:pt idx="3" formatCode="0.0">
                  <c:v>41.1</c:v>
                </c:pt>
                <c:pt idx="4" formatCode="0.0">
                  <c:v>34.799999999999997</c:v>
                </c:pt>
                <c:pt idx="5" formatCode="0.0">
                  <c:v>40.4</c:v>
                </c:pt>
                <c:pt idx="6" formatCode="0.0">
                  <c:v>54.2</c:v>
                </c:pt>
                <c:pt idx="7" formatCode="0.0">
                  <c:v>51.5</c:v>
                </c:pt>
                <c:pt idx="8" formatCode="0.0">
                  <c:v>40.4</c:v>
                </c:pt>
                <c:pt idx="9" formatCode="0.0">
                  <c:v>44.3</c:v>
                </c:pt>
                <c:pt idx="10" formatCode="0.0">
                  <c:v>45.5</c:v>
                </c:pt>
                <c:pt idx="11" formatCode="0.0">
                  <c:v>42.1</c:v>
                </c:pt>
                <c:pt idx="12" formatCode="0.0">
                  <c:v>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25-47BF-8944-A1B4FD6BE229}"/>
            </c:ext>
          </c:extLst>
        </c:ser>
        <c:ser>
          <c:idx val="2"/>
          <c:order val="2"/>
          <c:tx>
            <c:strRef>
              <c:f>Land!$A$9</c:f>
              <c:strCache>
                <c:ptCount val="1"/>
                <c:pt idx="0">
                  <c:v>Erhaltung (einschl. Brücken)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Land!$G$6:$S$6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2022*</c:v>
                </c:pt>
              </c:strCache>
            </c:strRef>
          </c:cat>
          <c:val>
            <c:numRef>
              <c:f>Land!$G$9:$S$9</c:f>
              <c:numCache>
                <c:formatCode>#,##0.0</c:formatCode>
                <c:ptCount val="13"/>
                <c:pt idx="0" formatCode="0.0">
                  <c:v>65.599999999999994</c:v>
                </c:pt>
                <c:pt idx="1">
                  <c:v>84.5</c:v>
                </c:pt>
                <c:pt idx="2" formatCode="General">
                  <c:v>64.900000000000006</c:v>
                </c:pt>
                <c:pt idx="3" formatCode="General">
                  <c:v>81.5</c:v>
                </c:pt>
                <c:pt idx="4" formatCode="General">
                  <c:v>98.4</c:v>
                </c:pt>
                <c:pt idx="5" formatCode="0.0">
                  <c:v>119.2</c:v>
                </c:pt>
                <c:pt idx="6" formatCode="0.0">
                  <c:v>90.4</c:v>
                </c:pt>
                <c:pt idx="7" formatCode="0.0">
                  <c:v>94.3</c:v>
                </c:pt>
                <c:pt idx="8" formatCode="0.0">
                  <c:v>120.2</c:v>
                </c:pt>
                <c:pt idx="9" formatCode="0.0">
                  <c:v>183.1</c:v>
                </c:pt>
                <c:pt idx="10" formatCode="0.0">
                  <c:v>158.6</c:v>
                </c:pt>
                <c:pt idx="11" formatCode="0.0">
                  <c:v>152.6</c:v>
                </c:pt>
                <c:pt idx="12" formatCode="0.0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25-47BF-8944-A1B4FD6BE229}"/>
            </c:ext>
          </c:extLst>
        </c:ser>
        <c:ser>
          <c:idx val="3"/>
          <c:order val="3"/>
          <c:tx>
            <c:strRef>
              <c:f>Land!$A$10</c:f>
              <c:strCache>
                <c:ptCount val="1"/>
                <c:pt idx="0">
                  <c:v>Sonstige Investitionen 1)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Land!$G$6:$S$6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2022*</c:v>
                </c:pt>
              </c:strCache>
            </c:strRef>
          </c:cat>
          <c:val>
            <c:numRef>
              <c:f>Land!$G$10:$S$10</c:f>
              <c:numCache>
                <c:formatCode>0.0</c:formatCode>
                <c:ptCount val="13"/>
                <c:pt idx="0">
                  <c:v>8.6</c:v>
                </c:pt>
                <c:pt idx="1">
                  <c:v>4.5</c:v>
                </c:pt>
                <c:pt idx="2">
                  <c:v>3.5</c:v>
                </c:pt>
                <c:pt idx="3">
                  <c:v>7.6</c:v>
                </c:pt>
                <c:pt idx="4">
                  <c:v>8.6999999999999993</c:v>
                </c:pt>
                <c:pt idx="5">
                  <c:v>20.5</c:v>
                </c:pt>
                <c:pt idx="6">
                  <c:v>14.4</c:v>
                </c:pt>
                <c:pt idx="7">
                  <c:v>15.7</c:v>
                </c:pt>
                <c:pt idx="8">
                  <c:v>22.6</c:v>
                </c:pt>
                <c:pt idx="9" formatCode="#,##0.0">
                  <c:v>20.8</c:v>
                </c:pt>
                <c:pt idx="10" formatCode="#,##0.0">
                  <c:v>18.7</c:v>
                </c:pt>
                <c:pt idx="11" formatCode="#,##0.0">
                  <c:v>15.5</c:v>
                </c:pt>
                <c:pt idx="12" formatCode="General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25-47BF-8944-A1B4FD6BE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233184"/>
        <c:axId val="4732305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Land!$A$7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Land!$G$6:$S$6</c15:sqref>
                        </c15:formulaRef>
                      </c:ext>
                    </c:extLst>
                    <c:strCache>
                      <c:ptCount val="13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Land!$G$7:$S$7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9A25-47BF-8944-A1B4FD6BE229}"/>
                  </c:ext>
                </c:extLst>
              </c15:ser>
            </c15:filteredBarSeries>
          </c:ext>
        </c:extLst>
      </c:barChart>
      <c:catAx>
        <c:axId val="47323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3230560"/>
        <c:crosses val="autoZero"/>
        <c:auto val="1"/>
        <c:lblAlgn val="ctr"/>
        <c:lblOffset val="100"/>
        <c:noMultiLvlLbl val="0"/>
      </c:catAx>
      <c:valAx>
        <c:axId val="473230560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323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14655339625478003"/>
          <c:y val="0.94657006143464884"/>
          <c:w val="0.72091299270515796"/>
          <c:h val="5.2818057805133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B5D2-D7D9-4355-BFC0-15767C697A19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3C6D-8C2A-4278-BB18-9E42374F5D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60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76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54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28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50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58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97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8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7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43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2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39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648-F325-42FC-854D-701DE43C6A7D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9247-5718-450E-9B28-3812880FD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38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27248"/>
              </p:ext>
            </p:extLst>
          </p:nvPr>
        </p:nvGraphicFramePr>
        <p:xfrm>
          <a:off x="1515071" y="5671647"/>
          <a:ext cx="8816582" cy="567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5922">
                  <a:extLst>
                    <a:ext uri="{9D8B030D-6E8A-4147-A177-3AD203B41FA5}">
                      <a16:colId xmlns:a16="http://schemas.microsoft.com/office/drawing/2014/main" val="227561612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4171022406"/>
                    </a:ext>
                  </a:extLst>
                </a:gridCol>
                <a:gridCol w="574253">
                  <a:extLst>
                    <a:ext uri="{9D8B030D-6E8A-4147-A177-3AD203B41FA5}">
                      <a16:colId xmlns:a16="http://schemas.microsoft.com/office/drawing/2014/main" val="3761324590"/>
                    </a:ext>
                  </a:extLst>
                </a:gridCol>
              </a:tblGrid>
              <a:tr h="137831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5413015"/>
                  </a:ext>
                </a:extLst>
              </a:tr>
              <a:tr h="3890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smtClean="0">
                          <a:effectLst/>
                        </a:rPr>
                        <a:t>*Haushaltsansatz </a:t>
                      </a:r>
                    </a:p>
                    <a:p>
                      <a:pPr algn="l" fontAlgn="b"/>
                      <a:r>
                        <a:rPr lang="de-DE" sz="900" u="none" strike="noStrike" dirty="0" smtClean="0">
                          <a:effectLst/>
                        </a:rPr>
                        <a:t>1)  enthalten einfacher Umbau, einfacher Ausbau, EKrG, Grunderwerb, Radwege an Landesstraßen (ab 2013), </a:t>
                      </a:r>
                      <a:r>
                        <a:rPr lang="de-DE" sz="900" u="none" strike="noStrike" dirty="0" err="1" smtClean="0">
                          <a:effectLst/>
                        </a:rPr>
                        <a:t>Ökokonto</a:t>
                      </a:r>
                      <a:r>
                        <a:rPr lang="de-DE" sz="900" u="none" strike="noStrike" dirty="0" smtClean="0">
                          <a:effectLst/>
                        </a:rPr>
                        <a:t> (ab 2013)</a:t>
                      </a:r>
                    </a:p>
                    <a:p>
                      <a:pPr algn="l" fontAlgn="b"/>
                      <a:r>
                        <a:rPr lang="de-DE" sz="900" u="none" strike="noStrike" dirty="0" smtClean="0">
                          <a:effectLst/>
                        </a:rPr>
                        <a:t> </a:t>
                      </a:r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950946"/>
                  </a:ext>
                </a:extLst>
              </a:tr>
            </a:tbl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467151"/>
              </p:ext>
            </p:extLst>
          </p:nvPr>
        </p:nvGraphicFramePr>
        <p:xfrm>
          <a:off x="1133857" y="651353"/>
          <a:ext cx="9259376" cy="502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0568723" y="198421"/>
            <a:ext cx="1447786" cy="336937"/>
          </a:xfrm>
        </p:spPr>
        <p:txBody>
          <a:bodyPr/>
          <a:lstStyle/>
          <a:p>
            <a:r>
              <a:rPr lang="de-DE" sz="1100" dirty="0" smtClean="0"/>
              <a:t>Stand: 05.01.2022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425201" y="198421"/>
            <a:ext cx="94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Anlage 4</a:t>
            </a:r>
            <a:r>
              <a:rPr lang="de-DE" sz="1400" dirty="0" smtClean="0"/>
              <a:t> </a:t>
            </a:r>
            <a:endParaRPr lang="de-DE" sz="1400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032525" y="6419849"/>
            <a:ext cx="5781675" cy="365125"/>
          </a:xfrm>
        </p:spPr>
        <p:txBody>
          <a:bodyPr/>
          <a:lstStyle/>
          <a:p>
            <a:r>
              <a:rPr lang="de-DE" dirty="0" smtClean="0"/>
              <a:t>Ministerium für Verkehr </a:t>
            </a:r>
            <a:r>
              <a:rPr lang="de-DE" dirty="0" smtClean="0"/>
              <a:t>Baden-Württemberg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2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Baur-Fewson, Christine (VM)</dc:creator>
  <cp:lastModifiedBy>Bosch-Hörner, Katharina (VM)</cp:lastModifiedBy>
  <cp:revision>37</cp:revision>
  <dcterms:created xsi:type="dcterms:W3CDTF">2017-12-28T13:40:39Z</dcterms:created>
  <dcterms:modified xsi:type="dcterms:W3CDTF">2022-02-08T18:02:35Z</dcterms:modified>
</cp:coreProperties>
</file>